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980" r:id="rId2"/>
  </p:sldMasterIdLst>
  <p:notesMasterIdLst>
    <p:notesMasterId r:id="rId19"/>
  </p:notesMasterIdLst>
  <p:handoutMasterIdLst>
    <p:handoutMasterId r:id="rId20"/>
  </p:handoutMasterIdLst>
  <p:sldIdLst>
    <p:sldId id="258" r:id="rId3"/>
    <p:sldId id="358" r:id="rId4"/>
    <p:sldId id="359" r:id="rId5"/>
    <p:sldId id="361" r:id="rId6"/>
    <p:sldId id="362" r:id="rId7"/>
    <p:sldId id="343" r:id="rId8"/>
    <p:sldId id="350" r:id="rId9"/>
    <p:sldId id="330" r:id="rId10"/>
    <p:sldId id="360" r:id="rId11"/>
    <p:sldId id="357" r:id="rId12"/>
    <p:sldId id="339" r:id="rId13"/>
    <p:sldId id="348" r:id="rId14"/>
    <p:sldId id="364" r:id="rId15"/>
    <p:sldId id="345" r:id="rId16"/>
    <p:sldId id="366" r:id="rId17"/>
    <p:sldId id="327" r:id="rId18"/>
  </p:sldIdLst>
  <p:sldSz cx="9144000" cy="6858000" type="screen4x3"/>
  <p:notesSz cx="6797675" cy="99266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00"/>
    <a:srgbClr val="0000FF"/>
    <a:srgbClr val="003300"/>
    <a:srgbClr val="339933"/>
    <a:srgbClr val="99FF99"/>
    <a:srgbClr val="99FF66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01" autoAdjust="0"/>
    <p:restoredTop sz="95318" autoAdjust="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50" y="288"/>
      </p:cViewPr>
      <p:guideLst>
        <p:guide orient="horz" pos="3126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>
            <a:lvl1pPr fontAlgn="base">
              <a:lnSpc>
                <a:spcPct val="100000"/>
              </a:lnSpc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>
            <a:lvl1pPr algn="r" fontAlgn="base">
              <a:lnSpc>
                <a:spcPct val="100000"/>
              </a:lnSpc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1" rIns="91423" bIns="45711" numCol="1" anchor="b" anchorCtr="0" compatLnSpc="1">
            <a:prstTxWarp prst="textNoShape">
              <a:avLst/>
            </a:prstTxWarp>
          </a:bodyPr>
          <a:lstStyle>
            <a:lvl1pPr fontAlgn="base">
              <a:lnSpc>
                <a:spcPct val="100000"/>
              </a:lnSpc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1" rIns="91423" bIns="45711" numCol="1" anchor="b" anchorCtr="0" compatLnSpc="1">
            <a:prstTxWarp prst="textNoShape">
              <a:avLst/>
            </a:prstTxWarp>
          </a:bodyPr>
          <a:lstStyle>
            <a:lvl1pPr algn="r" fontAlgn="base">
              <a:lnSpc>
                <a:spcPct val="100000"/>
              </a:lnSpc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727F7FA3-432C-449D-8F79-CE31ED48AAE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>
            <a:lvl1pPr fontAlgn="base">
              <a:lnSpc>
                <a:spcPct val="100000"/>
              </a:lnSpc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>
            <a:lvl1pPr algn="r" fontAlgn="base">
              <a:lnSpc>
                <a:spcPct val="100000"/>
              </a:lnSpc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1" rIns="91423" bIns="45711" numCol="1" anchor="b" anchorCtr="0" compatLnSpc="1">
            <a:prstTxWarp prst="textNoShape">
              <a:avLst/>
            </a:prstTxWarp>
          </a:bodyPr>
          <a:lstStyle>
            <a:lvl1pPr fontAlgn="base">
              <a:lnSpc>
                <a:spcPct val="100000"/>
              </a:lnSpc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1" rIns="91423" bIns="45711" numCol="1" anchor="b" anchorCtr="0" compatLnSpc="1">
            <a:prstTxWarp prst="textNoShape">
              <a:avLst/>
            </a:prstTxWarp>
          </a:bodyPr>
          <a:lstStyle>
            <a:lvl1pPr algn="r" fontAlgn="base">
              <a:lnSpc>
                <a:spcPct val="100000"/>
              </a:lnSpc>
              <a:defRPr sz="1200">
                <a:latin typeface="Times New Roman" pitchFamily="18" charset="0"/>
                <a:ea typeface="新細明體" pitchFamily="18" charset="-120"/>
              </a:defRPr>
            </a:lvl1pPr>
          </a:lstStyle>
          <a:p>
            <a:pPr>
              <a:defRPr/>
            </a:pPr>
            <a:fld id="{D09F2851-B3AB-43B9-BB67-D4916E1C06D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6F59B6-D53F-4042-923A-494D1D183E7C}" type="slidenum">
              <a:rPr lang="en-US" altLang="zh-TW" smtClean="0"/>
              <a:pPr/>
              <a:t>1</a:t>
            </a:fld>
            <a:endParaRPr lang="en-US" altLang="zh-TW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4EC0E9-5DF6-430B-BB69-81DCAF83E086}" type="slidenum">
              <a:rPr lang="en-US" altLang="zh-TW" smtClean="0"/>
              <a:pPr/>
              <a:t>16</a:t>
            </a:fld>
            <a:endParaRPr lang="en-US" altLang="zh-TW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040860-8602-4301-9045-B4A0ADF13BF1}" type="slidenum">
              <a:rPr lang="en-US" altLang="zh-TW" smtClean="0"/>
              <a:pPr/>
              <a:t>5</a:t>
            </a:fld>
            <a:endParaRPr lang="en-US" altLang="zh-TW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31D13B-64EE-4B13-8450-5A4D37B2CFDD}" type="slidenum">
              <a:rPr lang="en-US" altLang="zh-TW" smtClean="0"/>
              <a:pPr/>
              <a:t>6</a:t>
            </a:fld>
            <a:endParaRPr lang="en-US" altLang="zh-TW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A720A9-0BD7-4D27-99F2-3CF84CA90034}" type="slidenum">
              <a:rPr lang="en-US" altLang="zh-TW" smtClean="0"/>
              <a:pPr/>
              <a:t>8</a:t>
            </a:fld>
            <a:endParaRPr lang="en-US" altLang="zh-TW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86D4A0-78B7-4D5D-9956-0C5E0A02973C}" type="slidenum">
              <a:rPr lang="en-US" altLang="zh-TW" smtClean="0"/>
              <a:pPr/>
              <a:t>11</a:t>
            </a:fld>
            <a:endParaRPr lang="en-US" altLang="zh-TW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30112D-FFE7-4B14-85BE-BE73C2B284BB}" type="slidenum">
              <a:rPr lang="en-US" altLang="zh-TW" smtClean="0"/>
              <a:pPr/>
              <a:t>12</a:t>
            </a:fld>
            <a:endParaRPr lang="en-US" altLang="zh-TW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C5946-289E-4ED8-80C1-5F23BF9E631F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3686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ACABEC-F566-454C-AC30-F05AB6FA88A9}" type="slidenum">
              <a:rPr lang="en-US" altLang="zh-TW" smtClean="0"/>
              <a:pPr/>
              <a:t>14</a:t>
            </a:fld>
            <a:endParaRPr lang="en-US" altLang="zh-TW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C5946-289E-4ED8-80C1-5F23BF9E631F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1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69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793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7" y="2158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8" y="968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38" y="2203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1" y="1318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43" y="129"/>
              <a:ext cx="356" cy="608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31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8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3" y="3302"/>
              <a:ext cx="500" cy="504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7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72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14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</p:grpSp>
      <p:sp>
        <p:nvSpPr>
          <p:cNvPr id="394287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94288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>
                <a:solidFill>
                  <a:srgbClr val="6600CC"/>
                </a:solidFill>
                <a:latin typeface="標楷體" pitchFamily="65" charset="-120"/>
              </a:defRPr>
            </a:lvl1pPr>
          </a:lstStyle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7D27-5390-4659-8DC4-BA02D2A8B0D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F7597-0BDC-48DB-A57C-92DBB00C3F5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3AC7E-1F88-49F3-A7ED-DCA30920B6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5CAA9-9552-4AA4-99D9-A34BB18CDE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5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83FBD-E3F8-47A7-AC04-E9E17080565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8DDD4-3116-4622-ADB8-0D24A6E3BB1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7B382-692E-4AA1-88C8-A172B04D3B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6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AC0BB-D7A0-4FAB-95DF-C72BC9C2006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8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834FF-E73F-44EB-B94C-12DE7E0366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4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D681C-17E1-4092-A7E1-D5A4B5CA1AC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3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7F4DC-D47A-4C2A-BD70-80A4F4AF111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D7AD0-4C29-435D-9954-9BA1CD6710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6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0093A-9DD1-4D7E-80C4-C60D1880EB6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剪去並圓角化單一角落矩形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ctr">
              <a:lnSpc>
                <a:spcPct val="85000"/>
              </a:lnSpc>
              <a:defRPr/>
            </a:pPr>
            <a:endParaRPr kumimoji="0" lang="en-US"/>
          </a:p>
        </p:txBody>
      </p:sp>
      <p:sp>
        <p:nvSpPr>
          <p:cNvPr id="6" name="直角三角形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ctr">
              <a:lnSpc>
                <a:spcPct val="85000"/>
              </a:lnSpc>
              <a:defRPr/>
            </a:pPr>
            <a:endParaRPr kumimoji="0" lang="en-US"/>
          </a:p>
        </p:txBody>
      </p:sp>
      <p:sp>
        <p:nvSpPr>
          <p:cNvPr id="7" name="手繪多邊形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ctr">
              <a:lnSpc>
                <a:spcPct val="85000"/>
              </a:lnSpc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ctr">
              <a:lnSpc>
                <a:spcPct val="85000"/>
              </a:lnSpc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9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10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CCD23-4A6C-447F-B9D4-144BA59941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260BC-D929-48D4-80DC-557C4882BE6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45B7F-E235-40C0-87C4-4AC9BC8AB6E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CE69D-8CA8-4428-A7D8-AC1222B27B9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58A23-CD3B-4E1F-A685-D0C1B01B761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963C5-FA23-4024-B215-FF914776132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D3A9F-1365-4ADC-8E66-E007F0F853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5518D-F9B0-4F3E-8D1A-FA49C393000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C1227-1648-42D1-B014-330AFE460B8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66D64-16FA-4127-9084-65987B58E3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95130-577E-426C-B73C-B2CB34708A5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393219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39322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  <p:sp>
            <p:nvSpPr>
              <p:cNvPr id="39322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  <p:sp>
            <p:nvSpPr>
              <p:cNvPr id="39322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</p:grpSp>
        <p:sp>
          <p:nvSpPr>
            <p:cNvPr id="39322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393226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  <p:sp>
            <p:nvSpPr>
              <p:cNvPr id="393227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  <p:sp>
            <p:nvSpPr>
              <p:cNvPr id="393228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  <p:sp>
            <p:nvSpPr>
              <p:cNvPr id="393229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  <p:sp>
            <p:nvSpPr>
              <p:cNvPr id="393230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393232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ctr">
                    <a:lnSpc>
                      <a:spcPct val="85000"/>
                    </a:lnSpc>
                    <a:defRPr/>
                  </a:pPr>
                  <a:endParaRPr lang="zh-TW" altLang="en-US"/>
                </a:p>
              </p:txBody>
            </p:sp>
            <p:sp>
              <p:nvSpPr>
                <p:cNvPr id="393233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ctr">
                    <a:lnSpc>
                      <a:spcPct val="85000"/>
                    </a:lnSpc>
                    <a:defRPr/>
                  </a:pPr>
                  <a:endParaRPr lang="zh-TW" altLang="en-US"/>
                </a:p>
              </p:txBody>
            </p:sp>
            <p:sp>
              <p:nvSpPr>
                <p:cNvPr id="393234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84" y="1723"/>
                  <a:ext cx="60" cy="28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ctr">
                    <a:lnSpc>
                      <a:spcPct val="85000"/>
                    </a:lnSpc>
                    <a:defRPr/>
                  </a:pPr>
                  <a:endParaRPr lang="zh-TW" altLang="en-US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393236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  <p:sp>
            <p:nvSpPr>
              <p:cNvPr id="393237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  <p:sp>
            <p:nvSpPr>
              <p:cNvPr id="393238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393240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  <p:sp>
            <p:nvSpPr>
              <p:cNvPr id="393241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  <p:sp>
            <p:nvSpPr>
              <p:cNvPr id="393242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393244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  <p:sp>
            <p:nvSpPr>
              <p:cNvPr id="393245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  <p:sp>
            <p:nvSpPr>
              <p:cNvPr id="393246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ctr">
                  <a:lnSpc>
                    <a:spcPct val="85000"/>
                  </a:lnSpc>
                  <a:defRPr/>
                </a:pPr>
                <a:endParaRPr lang="zh-TW" altLang="en-US"/>
              </a:p>
            </p:txBody>
          </p:sp>
        </p:grpSp>
        <p:sp>
          <p:nvSpPr>
            <p:cNvPr id="393247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sp>
          <p:nvSpPr>
            <p:cNvPr id="393248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sp>
          <p:nvSpPr>
            <p:cNvPr id="393249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sp>
          <p:nvSpPr>
            <p:cNvPr id="393250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sp>
          <p:nvSpPr>
            <p:cNvPr id="393251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sp>
          <p:nvSpPr>
            <p:cNvPr id="393252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sp>
          <p:nvSpPr>
            <p:cNvPr id="393253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sp>
          <p:nvSpPr>
            <p:cNvPr id="393254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sp>
          <p:nvSpPr>
            <p:cNvPr id="393255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sp>
          <p:nvSpPr>
            <p:cNvPr id="393256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sp>
          <p:nvSpPr>
            <p:cNvPr id="393257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sp>
          <p:nvSpPr>
            <p:cNvPr id="393258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sp>
          <p:nvSpPr>
            <p:cNvPr id="393259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sp>
          <p:nvSpPr>
            <p:cNvPr id="393260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</p:grpSp>
      <p:sp>
        <p:nvSpPr>
          <p:cNvPr id="393261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93263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lnSpc>
                <a:spcPct val="100000"/>
              </a:lnSpc>
              <a:defRPr kumimoji="0">
                <a:solidFill>
                  <a:srgbClr val="339933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393264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base">
              <a:lnSpc>
                <a:spcPct val="100000"/>
              </a:lnSpc>
              <a:defRPr kumimoji="0" sz="14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93265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lnSpc>
                <a:spcPct val="100000"/>
              </a:lnSpc>
              <a:defRPr kumimoji="0" sz="1400">
                <a:latin typeface="+mn-lt"/>
                <a:ea typeface="+mn-ea"/>
              </a:defRPr>
            </a:lvl1pPr>
          </a:lstStyle>
          <a:p>
            <a:pPr>
              <a:defRPr/>
            </a:pPr>
            <a:fld id="{17852D18-8769-4C6E-8D63-7EACC671BAD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  <p:sldLayoutId id="2147484008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ea typeface="新細明體" pitchFamily="18" charset="-12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ea typeface="新細明體" pitchFamily="18" charset="-12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ea typeface="新細明體" pitchFamily="18" charset="-12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ea typeface="新細明體" pitchFamily="18" charset="-12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ea typeface="新細明體" pitchFamily="18" charset="-12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ea typeface="新細明體" pitchFamily="18" charset="-12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ea typeface="新細明體" pitchFamily="18" charset="-12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ctr">
              <a:lnSpc>
                <a:spcPct val="85000"/>
              </a:lnSpc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ctr">
              <a:lnSpc>
                <a:spcPct val="85000"/>
              </a:lnSpc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052" name="標題版面配置區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2053" name="文字版面配置區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ctr" latinLnBrk="0" hangingPunct="1">
              <a:lnSpc>
                <a:spcPct val="85000"/>
              </a:lnSpc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ctr" latinLnBrk="0" hangingPunct="1">
              <a:lnSpc>
                <a:spcPct val="85000"/>
              </a:lnSpc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ctr" latinLnBrk="0" hangingPunct="1">
              <a:lnSpc>
                <a:spcPct val="85000"/>
              </a:lnSpc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DB0FBEF-4C7E-449C-84D7-FB253FA5258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2057" name="群組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ctr">
                <a:lnSpc>
                  <a:spcPct val="85000"/>
                </a:lnSpc>
                <a:defRPr/>
              </a:pPr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09" r:id="rId2"/>
    <p:sldLayoutId id="2147484019" r:id="rId3"/>
    <p:sldLayoutId id="2147484010" r:id="rId4"/>
    <p:sldLayoutId id="2147484011" r:id="rId5"/>
    <p:sldLayoutId id="2147484012" r:id="rId6"/>
    <p:sldLayoutId id="2147484013" r:id="rId7"/>
    <p:sldLayoutId id="2147484014" r:id="rId8"/>
    <p:sldLayoutId id="2147484020" r:id="rId9"/>
    <p:sldLayoutId id="2147484015" r:id="rId10"/>
    <p:sldLayoutId id="2147484016" r:id="rId11"/>
    <p:sldLayoutId id="2147484021" r:id="rId12"/>
  </p:sldLayoutIdLst>
  <p:hf hdr="0" ftr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onstantia" pitchFamily="18" charset="0"/>
          <a:ea typeface="標楷體" pitchFamily="65" charset="-12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onstantia" pitchFamily="18" charset="0"/>
          <a:ea typeface="標楷體" pitchFamily="65" charset="-12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onstantia" pitchFamily="18" charset="0"/>
          <a:ea typeface="標楷體" pitchFamily="65" charset="-12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onstantia" pitchFamily="18" charset="0"/>
          <a:ea typeface="標楷體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onstantia" pitchFamily="18" charset="0"/>
          <a:ea typeface="標楷體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onstantia" pitchFamily="18" charset="0"/>
          <a:ea typeface="標楷體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onstantia" pitchFamily="18" charset="0"/>
          <a:ea typeface="標楷體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onstantia" pitchFamily="18" charset="0"/>
          <a:ea typeface="標楷體" pitchFamily="65" charset="-12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001000" cy="1143000"/>
          </a:xfrm>
        </p:spPr>
        <p:txBody>
          <a:bodyPr/>
          <a:lstStyle/>
          <a:p>
            <a:r>
              <a:rPr lang="en-US" altLang="zh-TW" sz="3200" smtClean="0">
                <a:solidFill>
                  <a:srgbClr val="008000"/>
                </a:solidFill>
              </a:rPr>
              <a:t>  </a:t>
            </a:r>
            <a:endParaRPr lang="en-US" altLang="zh-TW" b="1" smtClean="0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914400"/>
            <a:ext cx="8839200" cy="5181600"/>
          </a:xfrm>
        </p:spPr>
        <p:txBody>
          <a:bodyPr/>
          <a:lstStyle/>
          <a:p>
            <a:pPr algn="ctr">
              <a:lnSpc>
                <a:spcPct val="105000"/>
              </a:lnSpc>
              <a:spcAft>
                <a:spcPct val="20000"/>
              </a:spcAft>
              <a:buFontTx/>
              <a:buNone/>
            </a:pPr>
            <a:r>
              <a:rPr lang="zh-TW" altLang="en-US" sz="5400" smtClean="0">
                <a:solidFill>
                  <a:srgbClr val="000000"/>
                </a:solidFill>
                <a:latin typeface="標楷體" pitchFamily="65" charset="-120"/>
              </a:rPr>
              <a:t>臺北市立百齡高中</a:t>
            </a:r>
            <a:endParaRPr lang="en-US" altLang="zh-TW" sz="5400" smtClean="0">
              <a:solidFill>
                <a:srgbClr val="000000"/>
              </a:solidFill>
              <a:latin typeface="標楷體" pitchFamily="65" charset="-120"/>
            </a:endParaRPr>
          </a:p>
          <a:p>
            <a:pPr algn="ctr">
              <a:lnSpc>
                <a:spcPct val="105000"/>
              </a:lnSpc>
              <a:spcAft>
                <a:spcPct val="20000"/>
              </a:spcAft>
              <a:buFontTx/>
              <a:buNone/>
            </a:pPr>
            <a:r>
              <a:rPr lang="en-US" altLang="zh-TW" sz="5400" smtClean="0">
                <a:solidFill>
                  <a:srgbClr val="000000"/>
                </a:solidFill>
                <a:latin typeface="標楷體" pitchFamily="65" charset="-120"/>
              </a:rPr>
              <a:t>103</a:t>
            </a:r>
            <a:r>
              <a:rPr lang="zh-TW" altLang="en-US" sz="5400" smtClean="0">
                <a:solidFill>
                  <a:srgbClr val="000000"/>
                </a:solidFill>
                <a:latin typeface="標楷體" pitchFamily="65" charset="-120"/>
              </a:rPr>
              <a:t>學年度第</a:t>
            </a:r>
            <a:r>
              <a:rPr lang="en-US" altLang="zh-TW" sz="5400" smtClean="0">
                <a:solidFill>
                  <a:srgbClr val="000000"/>
                </a:solidFill>
                <a:latin typeface="標楷體" pitchFamily="65" charset="-120"/>
              </a:rPr>
              <a:t>1</a:t>
            </a:r>
            <a:r>
              <a:rPr lang="zh-TW" altLang="en-US" sz="5400" smtClean="0">
                <a:solidFill>
                  <a:srgbClr val="000000"/>
                </a:solidFill>
                <a:latin typeface="標楷體" pitchFamily="65" charset="-120"/>
              </a:rPr>
              <a:t>學期學校日</a:t>
            </a:r>
          </a:p>
          <a:p>
            <a:pPr algn="ctr">
              <a:lnSpc>
                <a:spcPct val="105000"/>
              </a:lnSpc>
              <a:spcAft>
                <a:spcPct val="20000"/>
              </a:spcAft>
              <a:buFontTx/>
              <a:buNone/>
            </a:pPr>
            <a:r>
              <a:rPr lang="zh-TW" altLang="en-US" sz="5400" smtClean="0">
                <a:solidFill>
                  <a:srgbClr val="000000"/>
                </a:solidFill>
                <a:latin typeface="標楷體" pitchFamily="65" charset="-120"/>
              </a:rPr>
              <a:t>教務處報告</a:t>
            </a:r>
          </a:p>
          <a:p>
            <a:pPr algn="ctr">
              <a:lnSpc>
                <a:spcPct val="125000"/>
              </a:lnSpc>
              <a:spcBef>
                <a:spcPct val="50000"/>
              </a:spcBef>
              <a:buFontTx/>
              <a:buNone/>
            </a:pPr>
            <a:r>
              <a:rPr lang="zh-TW" altLang="en-US" smtClean="0">
                <a:solidFill>
                  <a:srgbClr val="000000"/>
                </a:solidFill>
                <a:latin typeface="標楷體" pitchFamily="65" charset="-120"/>
              </a:rPr>
              <a:t>湯一嵐 </a:t>
            </a:r>
          </a:p>
          <a:p>
            <a:pPr algn="ctr">
              <a:lnSpc>
                <a:spcPct val="85000"/>
              </a:lnSpc>
              <a:spcBef>
                <a:spcPct val="30000"/>
              </a:spcBef>
              <a:buFontTx/>
              <a:buNone/>
            </a:pPr>
            <a:r>
              <a:rPr lang="en-US" altLang="zh-TW" smtClean="0">
                <a:solidFill>
                  <a:srgbClr val="000000"/>
                </a:solidFill>
                <a:latin typeface="標楷體" pitchFamily="65" charset="-120"/>
              </a:rPr>
              <a:t>103.9.13</a:t>
            </a:r>
            <a:endParaRPr lang="zh-TW" altLang="en-US" dirty="0" smtClean="0">
              <a:solidFill>
                <a:srgbClr val="000000"/>
              </a:solidFill>
              <a:latin typeface="標楷體" pitchFamily="65" charset="-120"/>
            </a:endParaRPr>
          </a:p>
        </p:txBody>
      </p:sp>
      <p:sp>
        <p:nvSpPr>
          <p:cNvPr id="15363" name="日期版面配置區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zh-TW" altLang="en-US" smtClean="0"/>
              <a:t>百齡高中 教務處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70245D-26A2-4F03-937F-48492C45E2ED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FF540-A1FD-46E9-8A74-B3B471FE512F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94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AutoShape 37"/>
          <p:cNvSpPr>
            <a:spLocks noChangeArrowheads="1"/>
          </p:cNvSpPr>
          <p:nvPr/>
        </p:nvSpPr>
        <p:spPr bwMode="gray">
          <a:xfrm>
            <a:off x="793726" y="2598837"/>
            <a:ext cx="1905000" cy="609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rgbClr val="99FF99"/>
              </a:gs>
              <a:gs pos="100000">
                <a:srgbClr val="477647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ctr">
              <a:lnSpc>
                <a:spcPct val="85000"/>
              </a:lnSpc>
            </a:pPr>
            <a:endParaRPr lang="zh-TW" altLang="en-US"/>
          </a:p>
        </p:txBody>
      </p:sp>
      <p:sp>
        <p:nvSpPr>
          <p:cNvPr id="22530" name="Rectangle 28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927100"/>
          </a:xfrm>
        </p:spPr>
        <p:txBody>
          <a:bodyPr anchor="ctr"/>
          <a:lstStyle/>
          <a:p>
            <a:r>
              <a:rPr lang="zh-TW" altLang="en-US" sz="4800" b="1" dirty="0" smtClean="0">
                <a:solidFill>
                  <a:srgbClr val="000000"/>
                </a:solidFill>
                <a:latin typeface="標楷體" pitchFamily="65" charset="-120"/>
              </a:rPr>
              <a:t>學生學習成績評量</a:t>
            </a:r>
          </a:p>
        </p:txBody>
      </p:sp>
      <p:sp>
        <p:nvSpPr>
          <p:cNvPr id="25603" name="日期版面配置區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4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B1E69-4D9C-4E8C-90DE-0759466AD0D4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grpSp>
        <p:nvGrpSpPr>
          <p:cNvPr id="22533" name="Group 2"/>
          <p:cNvGrpSpPr>
            <a:grpSpLocks/>
          </p:cNvGrpSpPr>
          <p:nvPr/>
        </p:nvGrpSpPr>
        <p:grpSpPr bwMode="auto">
          <a:xfrm>
            <a:off x="2895600" y="2057400"/>
            <a:ext cx="3197225" cy="2890838"/>
            <a:chOff x="1872" y="1824"/>
            <a:chExt cx="2014" cy="1821"/>
          </a:xfrm>
        </p:grpSpPr>
        <p:sp>
          <p:nvSpPr>
            <p:cNvPr id="371715" name="AutoShape 3"/>
            <p:cNvSpPr>
              <a:spLocks noChangeArrowheads="1"/>
            </p:cNvSpPr>
            <p:nvPr/>
          </p:nvSpPr>
          <p:spPr bwMode="gray">
            <a:xfrm rot="16200000" flipH="1">
              <a:off x="1829" y="252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sp>
          <p:nvSpPr>
            <p:cNvPr id="371716" name="AutoShape 4"/>
            <p:cNvSpPr>
              <a:spLocks noChangeArrowheads="1"/>
            </p:cNvSpPr>
            <p:nvPr/>
          </p:nvSpPr>
          <p:spPr bwMode="gray">
            <a:xfrm rot="5400000" flipH="1">
              <a:off x="3637" y="2493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sp>
          <p:nvSpPr>
            <p:cNvPr id="371717" name="AutoShape 5"/>
            <p:cNvSpPr>
              <a:spLocks noChangeArrowheads="1"/>
            </p:cNvSpPr>
            <p:nvPr/>
          </p:nvSpPr>
          <p:spPr bwMode="gray">
            <a:xfrm rot="10800000" flipH="1">
              <a:off x="2725" y="3439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sp>
          <p:nvSpPr>
            <p:cNvPr id="22563" name="Oval 6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ctr">
                <a:lnSpc>
                  <a:spcPct val="85000"/>
                </a:lnSpc>
              </a:pPr>
              <a:endParaRPr lang="zh-TW" altLang="en-US"/>
            </a:p>
          </p:txBody>
        </p:sp>
        <p:sp>
          <p:nvSpPr>
            <p:cNvPr id="22564" name="Oval 7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ctr">
                <a:lnSpc>
                  <a:spcPct val="85000"/>
                </a:lnSpc>
              </a:pPr>
              <a:endParaRPr lang="zh-TW" altLang="en-US"/>
            </a:p>
          </p:txBody>
        </p:sp>
        <p:sp>
          <p:nvSpPr>
            <p:cNvPr id="371720" name="Oval 8"/>
            <p:cNvSpPr>
              <a:spLocks noChangeArrowheads="1"/>
            </p:cNvSpPr>
            <p:nvPr/>
          </p:nvSpPr>
          <p:spPr bwMode="gray">
            <a:xfrm>
              <a:off x="2254" y="2000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sp>
          <p:nvSpPr>
            <p:cNvPr id="22566" name="Oval 9"/>
            <p:cNvSpPr>
              <a:spLocks noChangeArrowheads="1"/>
            </p:cNvSpPr>
            <p:nvPr/>
          </p:nvSpPr>
          <p:spPr bwMode="gray">
            <a:xfrm>
              <a:off x="2254" y="2000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fontAlgn="ctr">
                <a:lnSpc>
                  <a:spcPct val="85000"/>
                </a:lnSpc>
              </a:pPr>
              <a:endParaRPr lang="zh-TW" altLang="en-US"/>
            </a:p>
          </p:txBody>
        </p:sp>
        <p:sp>
          <p:nvSpPr>
            <p:cNvPr id="371722" name="Oval 10"/>
            <p:cNvSpPr>
              <a:spLocks noChangeArrowheads="1"/>
            </p:cNvSpPr>
            <p:nvPr/>
          </p:nvSpPr>
          <p:spPr bwMode="gray">
            <a:xfrm>
              <a:off x="2337" y="2083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ctr">
                <a:lnSpc>
                  <a:spcPct val="85000"/>
                </a:lnSpc>
                <a:defRPr/>
              </a:pPr>
              <a:endParaRPr lang="zh-TW" altLang="en-US"/>
            </a:p>
          </p:txBody>
        </p:sp>
        <p:sp>
          <p:nvSpPr>
            <p:cNvPr id="22568" name="Oval 11"/>
            <p:cNvSpPr>
              <a:spLocks noChangeArrowheads="1"/>
            </p:cNvSpPr>
            <p:nvPr/>
          </p:nvSpPr>
          <p:spPr bwMode="gray">
            <a:xfrm>
              <a:off x="2337" y="2083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fontAlgn="ctr">
                <a:lnSpc>
                  <a:spcPct val="85000"/>
                </a:lnSpc>
              </a:pPr>
              <a:endParaRPr lang="zh-TW" altLang="en-US"/>
            </a:p>
          </p:txBody>
        </p:sp>
      </p:grpSp>
      <p:sp>
        <p:nvSpPr>
          <p:cNvPr id="371724" name="AutoShape 12"/>
          <p:cNvSpPr>
            <a:spLocks noChangeArrowheads="1"/>
          </p:cNvSpPr>
          <p:nvPr/>
        </p:nvSpPr>
        <p:spPr bwMode="gray">
          <a:xfrm>
            <a:off x="3563938" y="5267325"/>
            <a:ext cx="1828800" cy="609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ctr">
              <a:lnSpc>
                <a:spcPct val="85000"/>
              </a:lnSpc>
              <a:defRPr/>
            </a:pPr>
            <a:endParaRPr lang="zh-TW" altLang="en-US"/>
          </a:p>
        </p:txBody>
      </p:sp>
      <p:sp>
        <p:nvSpPr>
          <p:cNvPr id="371725" name="AutoShape 13"/>
          <p:cNvSpPr>
            <a:spLocks noChangeArrowheads="1"/>
          </p:cNvSpPr>
          <p:nvPr/>
        </p:nvSpPr>
        <p:spPr bwMode="gray">
          <a:xfrm>
            <a:off x="1258888" y="5013325"/>
            <a:ext cx="1828800" cy="609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ctr">
              <a:lnSpc>
                <a:spcPct val="85000"/>
              </a:lnSpc>
              <a:defRPr/>
            </a:pPr>
            <a:endParaRPr lang="zh-TW" altLang="en-US"/>
          </a:p>
        </p:txBody>
      </p:sp>
      <p:sp>
        <p:nvSpPr>
          <p:cNvPr id="371726" name="AutoShape 14"/>
          <p:cNvSpPr>
            <a:spLocks noChangeArrowheads="1"/>
          </p:cNvSpPr>
          <p:nvPr/>
        </p:nvSpPr>
        <p:spPr bwMode="gray">
          <a:xfrm>
            <a:off x="5795963" y="5013325"/>
            <a:ext cx="1828800" cy="609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ctr">
              <a:lnSpc>
                <a:spcPct val="85000"/>
              </a:lnSpc>
              <a:defRPr/>
            </a:pPr>
            <a:endParaRPr lang="zh-TW" altLang="en-US"/>
          </a:p>
        </p:txBody>
      </p:sp>
      <p:sp>
        <p:nvSpPr>
          <p:cNvPr id="371727" name="AutoShape 15"/>
          <p:cNvSpPr>
            <a:spLocks noChangeArrowheads="1"/>
          </p:cNvSpPr>
          <p:nvPr/>
        </p:nvSpPr>
        <p:spPr bwMode="gray">
          <a:xfrm>
            <a:off x="6324600" y="3802063"/>
            <a:ext cx="1905000" cy="609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ctr">
              <a:lnSpc>
                <a:spcPct val="85000"/>
              </a:lnSpc>
              <a:defRPr/>
            </a:pPr>
            <a:endParaRPr lang="zh-TW" altLang="en-US"/>
          </a:p>
        </p:txBody>
      </p:sp>
      <p:sp>
        <p:nvSpPr>
          <p:cNvPr id="371728" name="AutoShape 16"/>
          <p:cNvSpPr>
            <a:spLocks noChangeArrowheads="1"/>
          </p:cNvSpPr>
          <p:nvPr/>
        </p:nvSpPr>
        <p:spPr bwMode="gray">
          <a:xfrm>
            <a:off x="6324600" y="3268663"/>
            <a:ext cx="1905000" cy="609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ctr">
              <a:lnSpc>
                <a:spcPct val="85000"/>
              </a:lnSpc>
              <a:defRPr/>
            </a:pPr>
            <a:endParaRPr lang="zh-TW" altLang="en-US"/>
          </a:p>
        </p:txBody>
      </p:sp>
      <p:sp>
        <p:nvSpPr>
          <p:cNvPr id="371729" name="AutoShape 17"/>
          <p:cNvSpPr>
            <a:spLocks noChangeArrowheads="1"/>
          </p:cNvSpPr>
          <p:nvPr/>
        </p:nvSpPr>
        <p:spPr bwMode="gray">
          <a:xfrm>
            <a:off x="6324600" y="2735263"/>
            <a:ext cx="1905000" cy="609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ctr">
              <a:lnSpc>
                <a:spcPct val="85000"/>
              </a:lnSpc>
              <a:defRPr/>
            </a:pPr>
            <a:endParaRPr lang="zh-TW" altLang="en-US"/>
          </a:p>
        </p:txBody>
      </p:sp>
      <p:sp>
        <p:nvSpPr>
          <p:cNvPr id="22540" name="Text Box 18"/>
          <p:cNvSpPr txBox="1">
            <a:spLocks noChangeArrowheads="1"/>
          </p:cNvSpPr>
          <p:nvPr/>
        </p:nvSpPr>
        <p:spPr bwMode="gray">
          <a:xfrm>
            <a:off x="2771775" y="2444750"/>
            <a:ext cx="3455988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zh-TW" altLang="en-US" sz="4000" b="1" dirty="0" smtClean="0">
                <a:solidFill>
                  <a:srgbClr val="FFFF00"/>
                </a:solidFill>
              </a:rPr>
              <a:t>學習評量</a:t>
            </a:r>
            <a:endParaRPr kumimoji="0" lang="zh-TW" altLang="en-US" sz="4000" b="1" dirty="0">
              <a:solidFill>
                <a:srgbClr val="FFFF00"/>
              </a:solidFill>
            </a:endParaRPr>
          </a:p>
          <a:p>
            <a:pPr algn="ctr" eaLnBrk="0" hangingPunct="0"/>
            <a:r>
              <a:rPr kumimoji="0" lang="zh-TW" altLang="en-US" sz="4000" b="1" dirty="0" smtClean="0">
                <a:solidFill>
                  <a:srgbClr val="FFFF00"/>
                </a:solidFill>
              </a:rPr>
              <a:t>成績評量</a:t>
            </a:r>
            <a:endParaRPr kumimoji="0" lang="zh-TW" altLang="en-US" sz="4000" b="1" dirty="0">
              <a:solidFill>
                <a:srgbClr val="FFFF00"/>
              </a:solidFill>
            </a:endParaRPr>
          </a:p>
          <a:p>
            <a:pPr algn="ctr" eaLnBrk="0" hangingPunct="0"/>
            <a:r>
              <a:rPr kumimoji="0" lang="zh-TW" altLang="en-US" sz="4000" b="1" dirty="0">
                <a:solidFill>
                  <a:srgbClr val="FFFF00"/>
                </a:solidFill>
              </a:rPr>
              <a:t>補充規定 </a:t>
            </a:r>
          </a:p>
        </p:txBody>
      </p:sp>
      <p:sp>
        <p:nvSpPr>
          <p:cNvPr id="22541" name="Text Box 20"/>
          <p:cNvSpPr txBox="1">
            <a:spLocks noChangeArrowheads="1"/>
          </p:cNvSpPr>
          <p:nvPr/>
        </p:nvSpPr>
        <p:spPr bwMode="gray">
          <a:xfrm>
            <a:off x="5815013" y="5033963"/>
            <a:ext cx="17049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zh-TW" altLang="en-US" sz="2800" b="1">
                <a:solidFill>
                  <a:srgbClr val="000000"/>
                </a:solidFill>
                <a:latin typeface="Arial" pitchFamily="34" charset="0"/>
              </a:rPr>
              <a:t>文字描述</a:t>
            </a:r>
            <a:r>
              <a:rPr kumimoji="0" lang="zh-TW" altLang="en-US" sz="2800">
                <a:solidFill>
                  <a:srgbClr val="000000"/>
                </a:solidFill>
                <a:latin typeface="Arial" pitchFamily="34" charset="0"/>
                <a:ea typeface="新細明體" pitchFamily="18" charset="-120"/>
              </a:rPr>
              <a:t> </a:t>
            </a:r>
          </a:p>
        </p:txBody>
      </p:sp>
      <p:sp>
        <p:nvSpPr>
          <p:cNvPr id="22542" name="Text Box 21"/>
          <p:cNvSpPr txBox="1">
            <a:spLocks noChangeArrowheads="1"/>
          </p:cNvSpPr>
          <p:nvPr/>
        </p:nvSpPr>
        <p:spPr bwMode="gray">
          <a:xfrm>
            <a:off x="1349375" y="5033963"/>
            <a:ext cx="17049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zh-TW" altLang="en-US" sz="2800" b="1">
                <a:solidFill>
                  <a:srgbClr val="000000"/>
                </a:solidFill>
                <a:latin typeface="Arial" pitchFamily="34" charset="0"/>
              </a:rPr>
              <a:t>量化紀錄</a:t>
            </a:r>
            <a:r>
              <a:rPr kumimoji="0" lang="zh-TW" altLang="en-US" sz="2800">
                <a:solidFill>
                  <a:srgbClr val="000000"/>
                </a:solidFill>
                <a:latin typeface="Arial" pitchFamily="34" charset="0"/>
                <a:ea typeface="新細明體" pitchFamily="18" charset="-120"/>
              </a:rPr>
              <a:t> </a:t>
            </a:r>
          </a:p>
        </p:txBody>
      </p:sp>
      <p:sp>
        <p:nvSpPr>
          <p:cNvPr id="22543" name="Text Box 22"/>
          <p:cNvSpPr txBox="1">
            <a:spLocks noChangeArrowheads="1"/>
          </p:cNvSpPr>
          <p:nvPr/>
        </p:nvSpPr>
        <p:spPr bwMode="gray">
          <a:xfrm>
            <a:off x="3597275" y="5357813"/>
            <a:ext cx="16065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zh-TW" altLang="en-US" sz="2800" b="1">
                <a:solidFill>
                  <a:srgbClr val="FF3300"/>
                </a:solidFill>
                <a:latin typeface="Arial" pitchFamily="34" charset="0"/>
              </a:rPr>
              <a:t>優良獎勵</a:t>
            </a:r>
          </a:p>
        </p:txBody>
      </p:sp>
      <p:sp>
        <p:nvSpPr>
          <p:cNvPr id="371735" name="Text Box 23"/>
          <p:cNvSpPr txBox="1">
            <a:spLocks noChangeArrowheads="1"/>
          </p:cNvSpPr>
          <p:nvPr/>
        </p:nvSpPr>
        <p:spPr bwMode="gray">
          <a:xfrm>
            <a:off x="6300788" y="3886200"/>
            <a:ext cx="1962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zh-TW" altLang="en-US" sz="2800" b="1">
                <a:solidFill>
                  <a:srgbClr val="000000"/>
                </a:solidFill>
                <a:latin typeface="Arial" pitchFamily="34" charset="0"/>
              </a:rPr>
              <a:t>學年學分制</a:t>
            </a:r>
          </a:p>
        </p:txBody>
      </p:sp>
      <p:sp>
        <p:nvSpPr>
          <p:cNvPr id="371737" name="Text Box 25"/>
          <p:cNvSpPr txBox="1">
            <a:spLocks noChangeArrowheads="1"/>
          </p:cNvSpPr>
          <p:nvPr/>
        </p:nvSpPr>
        <p:spPr bwMode="gray">
          <a:xfrm>
            <a:off x="6372225" y="2820988"/>
            <a:ext cx="1784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zh-TW" altLang="en-US" sz="2800" b="1" dirty="0">
                <a:solidFill>
                  <a:srgbClr val="000000"/>
                </a:solidFill>
              </a:rPr>
              <a:t>補考 重修</a:t>
            </a:r>
          </a:p>
        </p:txBody>
      </p:sp>
      <p:sp>
        <p:nvSpPr>
          <p:cNvPr id="371739" name="Text Box 27"/>
          <p:cNvSpPr txBox="1">
            <a:spLocks noChangeArrowheads="1"/>
          </p:cNvSpPr>
          <p:nvPr/>
        </p:nvSpPr>
        <p:spPr bwMode="gray">
          <a:xfrm>
            <a:off x="6516688" y="3357563"/>
            <a:ext cx="16065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zh-TW" altLang="en-US" sz="2800" b="1">
                <a:solidFill>
                  <a:srgbClr val="000000"/>
                </a:solidFill>
                <a:latin typeface="Arial" pitchFamily="34" charset="0"/>
              </a:rPr>
              <a:t>核心課程</a:t>
            </a:r>
          </a:p>
        </p:txBody>
      </p:sp>
      <p:sp>
        <p:nvSpPr>
          <p:cNvPr id="371742" name="AutoShape 30"/>
          <p:cNvSpPr>
            <a:spLocks noChangeArrowheads="1"/>
          </p:cNvSpPr>
          <p:nvPr/>
        </p:nvSpPr>
        <p:spPr bwMode="gray">
          <a:xfrm>
            <a:off x="6323013" y="2017713"/>
            <a:ext cx="1905000" cy="609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ctr">
              <a:lnSpc>
                <a:spcPct val="85000"/>
              </a:lnSpc>
              <a:defRPr/>
            </a:pPr>
            <a:r>
              <a:rPr lang="zh-TW" altLang="en-US" sz="2800" b="1">
                <a:solidFill>
                  <a:srgbClr val="FF0000"/>
                </a:solidFill>
              </a:rPr>
              <a:t>德行成績</a:t>
            </a:r>
            <a:r>
              <a:rPr lang="en-US" altLang="zh-TW" sz="2800" b="1">
                <a:solidFill>
                  <a:srgbClr val="FF0000"/>
                </a:solidFill>
              </a:rPr>
              <a:t>/</a:t>
            </a:r>
            <a:r>
              <a:rPr lang="zh-TW" altLang="en-US" sz="2800" b="1">
                <a:solidFill>
                  <a:srgbClr val="FF0000"/>
                </a:solidFill>
              </a:rPr>
              <a:t>評量</a:t>
            </a:r>
          </a:p>
        </p:txBody>
      </p:sp>
      <p:sp>
        <p:nvSpPr>
          <p:cNvPr id="371743" name="AutoShape 31"/>
          <p:cNvSpPr>
            <a:spLocks noChangeArrowheads="1"/>
          </p:cNvSpPr>
          <p:nvPr/>
        </p:nvSpPr>
        <p:spPr bwMode="gray">
          <a:xfrm>
            <a:off x="6323013" y="1484313"/>
            <a:ext cx="1905000" cy="609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ctr">
              <a:lnSpc>
                <a:spcPct val="85000"/>
              </a:lnSpc>
              <a:defRPr/>
            </a:pPr>
            <a:endParaRPr lang="zh-TW" altLang="en-US"/>
          </a:p>
        </p:txBody>
      </p:sp>
      <p:sp>
        <p:nvSpPr>
          <p:cNvPr id="371746" name="Text Box 34"/>
          <p:cNvSpPr txBox="1">
            <a:spLocks noChangeArrowheads="1"/>
          </p:cNvSpPr>
          <p:nvPr/>
        </p:nvSpPr>
        <p:spPr bwMode="gray">
          <a:xfrm>
            <a:off x="6500813" y="1522413"/>
            <a:ext cx="16065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zh-TW" altLang="en-US" sz="2800" b="1">
                <a:solidFill>
                  <a:srgbClr val="FF0000"/>
                </a:solidFill>
              </a:rPr>
              <a:t>學業成績</a:t>
            </a:r>
          </a:p>
        </p:txBody>
      </p:sp>
      <p:sp>
        <p:nvSpPr>
          <p:cNvPr id="22550" name="AutoShape 36"/>
          <p:cNvSpPr>
            <a:spLocks noChangeArrowheads="1"/>
          </p:cNvSpPr>
          <p:nvPr/>
        </p:nvSpPr>
        <p:spPr bwMode="gray">
          <a:xfrm>
            <a:off x="795388" y="3764434"/>
            <a:ext cx="1905000" cy="609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rgbClr val="99FF99"/>
              </a:gs>
              <a:gs pos="100000">
                <a:srgbClr val="477647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ctr">
              <a:lnSpc>
                <a:spcPct val="85000"/>
              </a:lnSpc>
            </a:pPr>
            <a:endParaRPr lang="zh-TW" altLang="en-US"/>
          </a:p>
        </p:txBody>
      </p:sp>
      <p:sp>
        <p:nvSpPr>
          <p:cNvPr id="22551" name="AutoShape 37"/>
          <p:cNvSpPr>
            <a:spLocks noChangeArrowheads="1"/>
          </p:cNvSpPr>
          <p:nvPr/>
        </p:nvSpPr>
        <p:spPr bwMode="gray">
          <a:xfrm>
            <a:off x="795388" y="3231034"/>
            <a:ext cx="1905000" cy="609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rgbClr val="99FF99"/>
              </a:gs>
              <a:gs pos="100000">
                <a:srgbClr val="477647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ctr">
              <a:lnSpc>
                <a:spcPct val="85000"/>
              </a:lnSpc>
            </a:pPr>
            <a:endParaRPr lang="zh-TW" altLang="en-US"/>
          </a:p>
        </p:txBody>
      </p:sp>
      <p:sp>
        <p:nvSpPr>
          <p:cNvPr id="22552" name="Text Box 40"/>
          <p:cNvSpPr txBox="1">
            <a:spLocks noChangeArrowheads="1"/>
          </p:cNvSpPr>
          <p:nvPr/>
        </p:nvSpPr>
        <p:spPr bwMode="gray">
          <a:xfrm>
            <a:off x="884288" y="3269134"/>
            <a:ext cx="1784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zh-TW" altLang="en-US" sz="2800" b="1" dirty="0">
                <a:solidFill>
                  <a:srgbClr val="000000"/>
                </a:solidFill>
              </a:rPr>
              <a:t>丙等</a:t>
            </a:r>
            <a:r>
              <a:rPr kumimoji="0" lang="en-US" altLang="zh-TW" sz="2800" b="1" dirty="0">
                <a:solidFill>
                  <a:srgbClr val="000000"/>
                </a:solidFill>
              </a:rPr>
              <a:t>=60</a:t>
            </a:r>
            <a:r>
              <a:rPr kumimoji="0" lang="zh-TW" altLang="en-US" sz="2800" b="1" dirty="0">
                <a:solidFill>
                  <a:srgbClr val="000000"/>
                </a:solidFill>
              </a:rPr>
              <a:t>分</a:t>
            </a:r>
          </a:p>
        </p:txBody>
      </p:sp>
      <p:sp>
        <p:nvSpPr>
          <p:cNvPr id="22553" name="Text Box 41"/>
          <p:cNvSpPr txBox="1">
            <a:spLocks noChangeArrowheads="1"/>
          </p:cNvSpPr>
          <p:nvPr/>
        </p:nvSpPr>
        <p:spPr bwMode="gray">
          <a:xfrm>
            <a:off x="563613" y="3845397"/>
            <a:ext cx="2317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zh-TW" altLang="en-US" sz="2800" b="1">
                <a:solidFill>
                  <a:srgbClr val="000000"/>
                </a:solidFill>
                <a:latin typeface="Arial" pitchFamily="34" charset="0"/>
              </a:rPr>
              <a:t>七大學習領域</a:t>
            </a:r>
          </a:p>
        </p:txBody>
      </p:sp>
      <p:sp>
        <p:nvSpPr>
          <p:cNvPr id="22554" name="AutoShape 42"/>
          <p:cNvSpPr>
            <a:spLocks noChangeArrowheads="1"/>
          </p:cNvSpPr>
          <p:nvPr/>
        </p:nvSpPr>
        <p:spPr bwMode="gray">
          <a:xfrm>
            <a:off x="793800" y="1980084"/>
            <a:ext cx="1905000" cy="609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rgbClr val="99FF99"/>
              </a:gs>
              <a:gs pos="100000">
                <a:srgbClr val="477647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fontAlgn="ctr">
              <a:lnSpc>
                <a:spcPct val="85000"/>
              </a:lnSpc>
            </a:pPr>
            <a:r>
              <a:rPr lang="zh-TW" altLang="en-US" sz="2800" b="1">
                <a:solidFill>
                  <a:srgbClr val="FF0000"/>
                </a:solidFill>
              </a:rPr>
              <a:t>日常生活表現</a:t>
            </a:r>
          </a:p>
        </p:txBody>
      </p:sp>
      <p:sp>
        <p:nvSpPr>
          <p:cNvPr id="22555" name="AutoShape 43"/>
          <p:cNvSpPr>
            <a:spLocks noChangeArrowheads="1"/>
          </p:cNvSpPr>
          <p:nvPr/>
        </p:nvSpPr>
        <p:spPr bwMode="gray">
          <a:xfrm>
            <a:off x="793800" y="1446684"/>
            <a:ext cx="1905000" cy="609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rgbClr val="99FF99"/>
              </a:gs>
              <a:gs pos="100000">
                <a:srgbClr val="477647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ctr">
              <a:lnSpc>
                <a:spcPct val="85000"/>
              </a:lnSpc>
            </a:pPr>
            <a:endParaRPr lang="zh-TW" altLang="en-US"/>
          </a:p>
        </p:txBody>
      </p:sp>
      <p:sp>
        <p:nvSpPr>
          <p:cNvPr id="22556" name="Text Box 44"/>
          <p:cNvSpPr txBox="1">
            <a:spLocks noChangeArrowheads="1"/>
          </p:cNvSpPr>
          <p:nvPr/>
        </p:nvSpPr>
        <p:spPr bwMode="gray">
          <a:xfrm>
            <a:off x="971600" y="1484784"/>
            <a:ext cx="1606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zh-TW" altLang="en-US" sz="2800" b="1">
                <a:solidFill>
                  <a:srgbClr val="FF0000"/>
                </a:solidFill>
              </a:rPr>
              <a:t>學業成績</a:t>
            </a:r>
          </a:p>
        </p:txBody>
      </p:sp>
      <p:sp>
        <p:nvSpPr>
          <p:cNvPr id="22557" name="Text Box 46"/>
          <p:cNvSpPr txBox="1">
            <a:spLocks noChangeArrowheads="1"/>
          </p:cNvSpPr>
          <p:nvPr/>
        </p:nvSpPr>
        <p:spPr bwMode="auto">
          <a:xfrm>
            <a:off x="0" y="2565400"/>
            <a:ext cx="503238" cy="1025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ctr">
              <a:lnSpc>
                <a:spcPct val="85000"/>
              </a:lnSpc>
              <a:spcBef>
                <a:spcPct val="50000"/>
              </a:spcBef>
            </a:pPr>
            <a:r>
              <a:rPr lang="zh-TW" altLang="en-US" sz="3600" dirty="0">
                <a:solidFill>
                  <a:srgbClr val="FF3300"/>
                </a:solidFill>
              </a:rPr>
              <a:t>國中</a:t>
            </a:r>
          </a:p>
        </p:txBody>
      </p:sp>
      <p:sp>
        <p:nvSpPr>
          <p:cNvPr id="371759" name="Text Box 47"/>
          <p:cNvSpPr txBox="1">
            <a:spLocks noChangeArrowheads="1"/>
          </p:cNvSpPr>
          <p:nvPr/>
        </p:nvSpPr>
        <p:spPr bwMode="auto">
          <a:xfrm>
            <a:off x="8388350" y="2492375"/>
            <a:ext cx="431800" cy="1025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ctr">
              <a:lnSpc>
                <a:spcPct val="85000"/>
              </a:lnSpc>
              <a:spcBef>
                <a:spcPct val="50000"/>
              </a:spcBef>
            </a:pPr>
            <a:r>
              <a:rPr lang="zh-TW" altLang="en-US" sz="3600">
                <a:solidFill>
                  <a:srgbClr val="FF3300"/>
                </a:solidFill>
              </a:rPr>
              <a:t>高中</a:t>
            </a:r>
          </a:p>
        </p:txBody>
      </p:sp>
      <p:sp>
        <p:nvSpPr>
          <p:cNvPr id="22559" name="Text Box 48"/>
          <p:cNvSpPr txBox="1">
            <a:spLocks noChangeArrowheads="1"/>
          </p:cNvSpPr>
          <p:nvPr/>
        </p:nvSpPr>
        <p:spPr bwMode="auto">
          <a:xfrm>
            <a:off x="5724525" y="6308725"/>
            <a:ext cx="719138" cy="350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ctr">
              <a:lnSpc>
                <a:spcPct val="85000"/>
              </a:lnSpc>
            </a:pPr>
            <a:endParaRPr lang="zh-TW" altLang="zh-TW"/>
          </a:p>
        </p:txBody>
      </p:sp>
      <p:sp>
        <p:nvSpPr>
          <p:cNvPr id="41" name="Text Box 40"/>
          <p:cNvSpPr txBox="1">
            <a:spLocks noChangeArrowheads="1"/>
          </p:cNvSpPr>
          <p:nvPr/>
        </p:nvSpPr>
        <p:spPr bwMode="gray">
          <a:xfrm>
            <a:off x="1306503" y="2670845"/>
            <a:ext cx="9028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zh-TW" altLang="en-US" sz="2800" b="1" dirty="0" smtClean="0">
                <a:solidFill>
                  <a:srgbClr val="000000"/>
                </a:solidFill>
              </a:rPr>
              <a:t>補考</a:t>
            </a:r>
            <a:endParaRPr kumimoji="0" lang="zh-TW" altLang="en-US" sz="28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1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71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71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71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71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71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71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71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7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7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27" grpId="0" animBg="1"/>
      <p:bldP spid="371728" grpId="0" animBg="1"/>
      <p:bldP spid="371729" grpId="0" animBg="1"/>
      <p:bldP spid="371735" grpId="0"/>
      <p:bldP spid="371737" grpId="0"/>
      <p:bldP spid="371739" grpId="0"/>
      <p:bldP spid="371742" grpId="0" animBg="1"/>
      <p:bldP spid="371743" grpId="0" animBg="1"/>
      <p:bldP spid="371746" grpId="0"/>
      <p:bldP spid="37175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76672"/>
            <a:ext cx="8243888" cy="73818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rgbClr val="000000"/>
                </a:solidFill>
                <a:latin typeface="標楷體" pitchFamily="65" charset="-120"/>
              </a:rPr>
              <a:t>國中畢業條件</a:t>
            </a:r>
            <a:r>
              <a:rPr lang="en-US" altLang="zh-TW" sz="4800" b="1" dirty="0" smtClean="0">
                <a:solidFill>
                  <a:srgbClr val="000000"/>
                </a:solidFill>
                <a:latin typeface="標楷體" pitchFamily="65" charset="-120"/>
              </a:rPr>
              <a:t>(</a:t>
            </a:r>
            <a:r>
              <a:rPr lang="zh-TW" altLang="en-US" sz="4800" b="1" dirty="0" smtClean="0">
                <a:solidFill>
                  <a:srgbClr val="000000"/>
                </a:solidFill>
                <a:latin typeface="標楷體" pitchFamily="65" charset="-120"/>
              </a:rPr>
              <a:t>手冊</a:t>
            </a:r>
            <a:r>
              <a:rPr lang="en-US" altLang="zh-TW" sz="4800" b="1" dirty="0" smtClean="0">
                <a:solidFill>
                  <a:srgbClr val="000000"/>
                </a:solidFill>
                <a:latin typeface="標楷體" pitchFamily="65" charset="-120"/>
              </a:rPr>
              <a:t>P.18)</a:t>
            </a:r>
            <a:endParaRPr lang="zh-TW" altLang="en-US" sz="4800" b="1" dirty="0" smtClean="0">
              <a:solidFill>
                <a:srgbClr val="000000"/>
              </a:solidFill>
              <a:latin typeface="標楷體" pitchFamily="65" charset="-120"/>
            </a:endParaRPr>
          </a:p>
        </p:txBody>
      </p:sp>
      <p:sp>
        <p:nvSpPr>
          <p:cNvPr id="39936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84313"/>
            <a:ext cx="8424862" cy="4392612"/>
          </a:xfrm>
        </p:spPr>
        <p:txBody>
          <a:bodyPr/>
          <a:lstStyle/>
          <a:p>
            <a:r>
              <a:rPr lang="zh-TW" altLang="zh-TW" sz="3600" dirty="0" smtClean="0"/>
              <a:t>學習期間扣除學校核可之公、喪、病假，上課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總出席率至少達三分之二</a:t>
            </a:r>
            <a:r>
              <a:rPr lang="zh-TW" altLang="zh-TW" sz="3600" dirty="0" smtClean="0"/>
              <a:t>以上，且經獎懲抵銷後，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未滿三大過</a:t>
            </a:r>
            <a:r>
              <a:rPr lang="zh-TW" altLang="zh-TW" sz="3600" dirty="0" smtClean="0"/>
              <a:t>者。</a:t>
            </a:r>
            <a:endParaRPr lang="zh-TW" altLang="en-US" sz="33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r>
              <a:rPr lang="zh-TW" altLang="zh-TW" sz="3600" dirty="0" smtClean="0"/>
              <a:t>七大學習領域有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四大學習領域以上</a:t>
            </a:r>
            <a:r>
              <a:rPr lang="zh-TW" altLang="zh-TW" sz="3600" dirty="0" smtClean="0"/>
              <a:t>畢業總平均成績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丙等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(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即</a:t>
            </a:r>
            <a:r>
              <a:rPr lang="en-US" altLang="zh-TW" sz="3600" b="1" dirty="0" smtClean="0">
                <a:solidFill>
                  <a:srgbClr val="FF0000"/>
                </a:solidFill>
                <a:latin typeface="+mn-ea"/>
              </a:rPr>
              <a:t>60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分</a:t>
            </a:r>
            <a:r>
              <a:rPr lang="en-US" altLang="zh-TW" sz="3600" b="1" dirty="0" smtClean="0">
                <a:solidFill>
                  <a:srgbClr val="FF0000"/>
                </a:solidFill>
              </a:rPr>
              <a:t>)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以上</a:t>
            </a:r>
            <a:r>
              <a:rPr lang="zh-TW" altLang="zh-TW" sz="3600" dirty="0" smtClean="0"/>
              <a:t>者</a:t>
            </a:r>
            <a:r>
              <a:rPr lang="zh-TW" altLang="en-US" sz="3300" dirty="0" smtClean="0">
                <a:solidFill>
                  <a:srgbClr val="000000"/>
                </a:solidFill>
                <a:latin typeface="Times New Roman" pitchFamily="18" charset="0"/>
              </a:rPr>
              <a:t>。</a:t>
            </a:r>
          </a:p>
        </p:txBody>
      </p:sp>
      <p:sp>
        <p:nvSpPr>
          <p:cNvPr id="27651" name="日期版面配置區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5B42AE-CB30-40C4-A93B-5B0E51BD907D}" type="slidenum">
              <a:rPr lang="en-US" altLang="zh-TW"/>
              <a:pPr>
                <a:defRPr/>
              </a:pPr>
              <a:t>12</a:t>
            </a:fld>
            <a:endParaRPr lang="en-US" altLang="zh-TW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99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6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國中升學管道</a:t>
            </a:r>
            <a:endParaRPr lang="zh-TW" altLang="en-US" sz="4800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90063458"/>
              </p:ext>
            </p:extLst>
          </p:nvPr>
        </p:nvGraphicFramePr>
        <p:xfrm>
          <a:off x="395536" y="1484784"/>
          <a:ext cx="8280920" cy="1458162"/>
        </p:xfrm>
        <a:graphic>
          <a:graphicData uri="http://schemas.openxmlformats.org/drawingml/2006/table">
            <a:tbl>
              <a:tblPr/>
              <a:tblGrid>
                <a:gridCol w="2111829"/>
                <a:gridCol w="4118068"/>
                <a:gridCol w="2051023"/>
              </a:tblGrid>
              <a:tr h="486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入學管道</a:t>
                      </a: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採計標準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錄取公告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486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kern="10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免試入學</a:t>
                      </a:r>
                      <a:endParaRPr lang="zh-TW" sz="2400" kern="100" dirty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依基北區比序條件</a:t>
                      </a:r>
                      <a:endParaRPr lang="zh-TW" sz="24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6</a:t>
                      </a:r>
                      <a:r>
                        <a:rPr lang="zh-TW" altLang="en-US" sz="24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月</a:t>
                      </a:r>
                      <a:endParaRPr lang="zh-TW" sz="24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0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kern="100" dirty="0" smtClean="0">
                          <a:solidFill>
                            <a:srgbClr val="00B05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特色招生</a:t>
                      </a:r>
                      <a:endParaRPr lang="zh-TW" sz="2400" kern="100" dirty="0">
                        <a:solidFill>
                          <a:srgbClr val="00B05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聯合特色招生成績及志願</a:t>
                      </a:r>
                      <a:endParaRPr lang="zh-TW" sz="24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4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7</a:t>
                      </a:r>
                      <a:r>
                        <a:rPr lang="zh-TW" altLang="en-US" sz="24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月</a:t>
                      </a:r>
                      <a:endParaRPr lang="zh-TW" sz="24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圖片 4" descr="投影片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3068960"/>
            <a:ext cx="4392487" cy="3539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09200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8243888" cy="73818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rgbClr val="000000"/>
                </a:solidFill>
                <a:latin typeface="標楷體" pitchFamily="65" charset="-120"/>
              </a:rPr>
              <a:t>高中畢業條件</a:t>
            </a:r>
            <a:r>
              <a:rPr lang="en-US" altLang="zh-TW" sz="4800" b="1" dirty="0" smtClean="0">
                <a:solidFill>
                  <a:srgbClr val="000000"/>
                </a:solidFill>
                <a:latin typeface="標楷體" pitchFamily="65" charset="-120"/>
              </a:rPr>
              <a:t>(</a:t>
            </a:r>
            <a:r>
              <a:rPr lang="zh-TW" altLang="en-US" sz="4800" b="1" dirty="0" smtClean="0">
                <a:solidFill>
                  <a:srgbClr val="000000"/>
                </a:solidFill>
                <a:latin typeface="標楷體" pitchFamily="65" charset="-120"/>
              </a:rPr>
              <a:t>手冊</a:t>
            </a:r>
            <a:r>
              <a:rPr lang="en-US" altLang="zh-TW" sz="4800" b="1" dirty="0" smtClean="0">
                <a:solidFill>
                  <a:srgbClr val="000000"/>
                </a:solidFill>
                <a:latin typeface="標楷體" pitchFamily="65" charset="-120"/>
              </a:rPr>
              <a:t>P.10</a:t>
            </a:r>
            <a:r>
              <a:rPr lang="zh-TW" altLang="en-US" sz="4800" b="1" dirty="0" smtClean="0">
                <a:solidFill>
                  <a:srgbClr val="000000"/>
                </a:solidFill>
                <a:latin typeface="標楷體" pitchFamily="65" charset="-120"/>
              </a:rPr>
              <a:t>及</a:t>
            </a:r>
            <a:r>
              <a:rPr lang="en-US" altLang="zh-TW" sz="4800" b="1" smtClean="0">
                <a:solidFill>
                  <a:srgbClr val="000000"/>
                </a:solidFill>
                <a:latin typeface="標楷體" pitchFamily="65" charset="-120"/>
              </a:rPr>
              <a:t>13)</a:t>
            </a:r>
            <a:endParaRPr lang="zh-TW" altLang="en-US" sz="4800" b="1" dirty="0" smtClean="0">
              <a:solidFill>
                <a:srgbClr val="000000"/>
              </a:solidFill>
              <a:latin typeface="標楷體" pitchFamily="65" charset="-120"/>
            </a:endParaRPr>
          </a:p>
        </p:txBody>
      </p:sp>
      <p:sp>
        <p:nvSpPr>
          <p:cNvPr id="40038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196975"/>
            <a:ext cx="8675687" cy="4456113"/>
          </a:xfrm>
        </p:spPr>
        <p:txBody>
          <a:bodyPr>
            <a:normAutofit/>
          </a:bodyPr>
          <a:lstStyle/>
          <a:p>
            <a:pPr marL="274320" indent="-274320" fontAlgn="auto">
              <a:lnSpc>
                <a:spcPct val="90000"/>
              </a:lnSpc>
              <a:spcBef>
                <a:spcPct val="2500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zh-TW" altLang="en-US" sz="2800" dirty="0" smtClean="0">
                <a:latin typeface="Times New Roman" pitchFamily="18" charset="0"/>
              </a:rPr>
              <a:t>高三</a:t>
            </a:r>
            <a:r>
              <a:rPr lang="zh-TW" altLang="en-US" sz="2800" dirty="0" smtClean="0">
                <a:solidFill>
                  <a:srgbClr val="000000"/>
                </a:solidFill>
                <a:latin typeface="Times New Roman" pitchFamily="18" charset="0"/>
              </a:rPr>
              <a:t>學生准予</a:t>
            </a:r>
            <a:r>
              <a:rPr lang="zh-TW" altLang="en-US" sz="2800" u="sng" dirty="0" smtClean="0">
                <a:solidFill>
                  <a:srgbClr val="000000"/>
                </a:solidFill>
                <a:latin typeface="Times New Roman" pitchFamily="18" charset="0"/>
              </a:rPr>
              <a:t>畢業</a:t>
            </a:r>
            <a:r>
              <a:rPr lang="zh-TW" altLang="en-US" sz="2800" dirty="0" smtClean="0">
                <a:solidFill>
                  <a:srgbClr val="000000"/>
                </a:solidFill>
                <a:latin typeface="Times New Roman" pitchFamily="18" charset="0"/>
              </a:rPr>
              <a:t>之標準：</a:t>
            </a:r>
            <a:endParaRPr lang="en-US" altLang="zh-TW" sz="28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274320" indent="-274320" fontAlgn="auto">
              <a:lnSpc>
                <a:spcPct val="90000"/>
              </a:lnSpc>
              <a:spcBef>
                <a:spcPct val="25000"/>
              </a:spcBef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altLang="zh-TW" sz="2800" dirty="0" smtClean="0">
                <a:solidFill>
                  <a:srgbClr val="000000"/>
                </a:solidFill>
                <a:latin typeface="Times New Roman" pitchFamily="18" charset="0"/>
              </a:rPr>
              <a:t>   (a)</a:t>
            </a:r>
            <a:r>
              <a:rPr lang="zh-TW" altLang="en-US" sz="2800" dirty="0" smtClean="0">
                <a:solidFill>
                  <a:srgbClr val="000000"/>
                </a:solidFill>
                <a:latin typeface="Times New Roman" pitchFamily="18" charset="0"/>
              </a:rPr>
              <a:t>學科</a:t>
            </a:r>
            <a:r>
              <a:rPr lang="zh-TW" alt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累計學分數達</a:t>
            </a:r>
            <a:r>
              <a:rPr lang="en-US" altLang="zh-TW" sz="2800" b="1" dirty="0" smtClean="0">
                <a:solidFill>
                  <a:srgbClr val="FF0000"/>
                </a:solidFill>
                <a:latin typeface="Times New Roman" pitchFamily="18" charset="0"/>
              </a:rPr>
              <a:t>160</a:t>
            </a:r>
            <a:r>
              <a:rPr lang="zh-TW" alt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學分</a:t>
            </a:r>
            <a:r>
              <a:rPr lang="zh-TW" altLang="en-US" sz="2800" dirty="0" smtClean="0">
                <a:solidFill>
                  <a:srgbClr val="000000"/>
                </a:solidFill>
                <a:latin typeface="Times New Roman" pitchFamily="18" charset="0"/>
              </a:rPr>
              <a:t>以上：</a:t>
            </a:r>
            <a:r>
              <a:rPr lang="zh-TW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必修</a:t>
            </a:r>
            <a:r>
              <a:rPr lang="zh-TW" altLang="en-US" sz="2800" dirty="0" smtClean="0">
                <a:solidFill>
                  <a:srgbClr val="000000"/>
                </a:solidFill>
                <a:latin typeface="Times New Roman" pitchFamily="18" charset="0"/>
              </a:rPr>
              <a:t>至少</a:t>
            </a:r>
            <a:r>
              <a:rPr lang="en-US" altLang="zh-TW" sz="2800" b="1" dirty="0" smtClean="0">
                <a:solidFill>
                  <a:srgbClr val="FF3300"/>
                </a:solidFill>
                <a:latin typeface="Times New Roman" pitchFamily="18" charset="0"/>
              </a:rPr>
              <a:t>120</a:t>
            </a:r>
            <a:r>
              <a:rPr lang="zh-TW" altLang="en-US" sz="2800" dirty="0" smtClean="0">
                <a:solidFill>
                  <a:srgbClr val="000000"/>
                </a:solidFill>
                <a:latin typeface="Times New Roman" pitchFamily="18" charset="0"/>
              </a:rPr>
              <a:t>學分</a:t>
            </a:r>
            <a:r>
              <a:rPr lang="en-US" altLang="zh-TW" sz="2800" dirty="0" smtClean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zh-TW" altLang="en-US" sz="2800" dirty="0" smtClean="0">
                <a:solidFill>
                  <a:srgbClr val="000000"/>
                </a:solidFill>
                <a:latin typeface="Times New Roman" pitchFamily="18" charset="0"/>
              </a:rPr>
              <a:t>含後期中等教育</a:t>
            </a:r>
            <a:r>
              <a:rPr lang="zh-TW" altLang="en-US" sz="2800" dirty="0" smtClean="0">
                <a:latin typeface="Times New Roman" pitchFamily="18" charset="0"/>
              </a:rPr>
              <a:t>共同核心課程</a:t>
            </a:r>
            <a:r>
              <a:rPr lang="en-US" altLang="zh-TW" sz="2800" dirty="0" smtClean="0">
                <a:latin typeface="Times New Roman" pitchFamily="18" charset="0"/>
              </a:rPr>
              <a:t>48</a:t>
            </a:r>
            <a:r>
              <a:rPr lang="zh-TW" altLang="en-US" sz="2800" dirty="0" smtClean="0">
                <a:latin typeface="Times New Roman" pitchFamily="18" charset="0"/>
              </a:rPr>
              <a:t>學分</a:t>
            </a:r>
            <a:r>
              <a:rPr lang="en-US" altLang="zh-TW" sz="2800" dirty="0" smtClean="0">
                <a:solidFill>
                  <a:srgbClr val="000000"/>
                </a:solidFill>
                <a:latin typeface="Times New Roman" pitchFamily="18" charset="0"/>
              </a:rPr>
              <a:t>)</a:t>
            </a:r>
            <a:r>
              <a:rPr lang="zh-TW" altLang="en-US" sz="2800" dirty="0" smtClean="0">
                <a:solidFill>
                  <a:srgbClr val="000000"/>
                </a:solidFill>
                <a:latin typeface="Times New Roman" pitchFamily="18" charset="0"/>
              </a:rPr>
              <a:t>，</a:t>
            </a:r>
            <a:r>
              <a:rPr lang="zh-TW" altLang="en-US" sz="2800" b="1" dirty="0" smtClean="0">
                <a:solidFill>
                  <a:srgbClr val="FF3300"/>
                </a:solidFill>
                <a:latin typeface="Times New Roman" pitchFamily="18" charset="0"/>
              </a:rPr>
              <a:t>選修</a:t>
            </a:r>
            <a:r>
              <a:rPr lang="zh-TW" altLang="en-US" sz="2800" dirty="0" smtClean="0">
                <a:solidFill>
                  <a:srgbClr val="000000"/>
                </a:solidFill>
                <a:latin typeface="Times New Roman" pitchFamily="18" charset="0"/>
              </a:rPr>
              <a:t>至少</a:t>
            </a:r>
            <a:r>
              <a:rPr lang="en-US" altLang="zh-TW" sz="2800" b="1" dirty="0" smtClean="0">
                <a:solidFill>
                  <a:srgbClr val="FF3300"/>
                </a:solidFill>
                <a:latin typeface="Times New Roman" pitchFamily="18" charset="0"/>
              </a:rPr>
              <a:t>40</a:t>
            </a:r>
            <a:r>
              <a:rPr lang="zh-TW" altLang="en-US" sz="2800" dirty="0" smtClean="0">
                <a:solidFill>
                  <a:srgbClr val="000000"/>
                </a:solidFill>
                <a:latin typeface="Times New Roman" pitchFamily="18" charset="0"/>
              </a:rPr>
              <a:t>學分，含必選項目</a:t>
            </a:r>
            <a:r>
              <a:rPr lang="en-US" altLang="zh-TW" sz="2800" dirty="0" smtClean="0">
                <a:solidFill>
                  <a:srgbClr val="000000"/>
                </a:solidFill>
                <a:latin typeface="Times New Roman" pitchFamily="18" charset="0"/>
              </a:rPr>
              <a:t>)</a:t>
            </a:r>
            <a:endParaRPr lang="zh-TW" altLang="en-US" sz="28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274320" indent="-274320" fontAlgn="auto">
              <a:lnSpc>
                <a:spcPct val="90000"/>
              </a:lnSpc>
              <a:spcBef>
                <a:spcPct val="25000"/>
              </a:spcBef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zh-TW" altLang="en-US" sz="2800" dirty="0" smtClean="0">
                <a:solidFill>
                  <a:srgbClr val="000000"/>
                </a:solidFill>
                <a:latin typeface="Times New Roman" pitchFamily="18" charset="0"/>
              </a:rPr>
              <a:t>   </a:t>
            </a:r>
            <a:r>
              <a:rPr lang="en-US" altLang="zh-TW" sz="2800" dirty="0" smtClean="0">
                <a:solidFill>
                  <a:srgbClr val="000000"/>
                </a:solidFill>
                <a:latin typeface="Times New Roman" pitchFamily="18" charset="0"/>
              </a:rPr>
              <a:t>(b)</a:t>
            </a:r>
            <a:r>
              <a:rPr lang="zh-TW" altLang="en-US" sz="2800" dirty="0" smtClean="0">
                <a:latin typeface="Times New Roman" pitchFamily="18" charset="0"/>
              </a:rPr>
              <a:t>德行評量之獎懲紀錄相抵後</a:t>
            </a:r>
            <a:r>
              <a:rPr lang="zh-TW" alt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未滿三大過</a:t>
            </a:r>
            <a:r>
              <a:rPr lang="zh-TW" altLang="en-US" sz="2800" dirty="0" smtClean="0">
                <a:solidFill>
                  <a:srgbClr val="000000"/>
                </a:solidFill>
                <a:latin typeface="Times New Roman" pitchFamily="18" charset="0"/>
              </a:rPr>
              <a:t>。</a:t>
            </a:r>
            <a:endParaRPr lang="en-US" altLang="zh-TW" sz="28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274320" indent="-274320" fontAlgn="auto">
              <a:lnSpc>
                <a:spcPct val="90000"/>
              </a:lnSpc>
              <a:spcBef>
                <a:spcPct val="25000"/>
              </a:spcBef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zh-TW" altLang="en-US" sz="2800" dirty="0" smtClean="0">
                <a:solidFill>
                  <a:srgbClr val="000000"/>
                </a:solidFill>
                <a:latin typeface="Times New Roman" pitchFamily="18" charset="0"/>
              </a:rPr>
              <a:t>   ☆</a:t>
            </a:r>
            <a:r>
              <a:rPr lang="zh-TW" alt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未達</a:t>
            </a:r>
            <a:r>
              <a:rPr lang="en-US" altLang="zh-TW" sz="2800" b="1" dirty="0" smtClean="0">
                <a:solidFill>
                  <a:srgbClr val="FF0000"/>
                </a:solidFill>
                <a:latin typeface="Times New Roman" pitchFamily="18" charset="0"/>
              </a:rPr>
              <a:t>120</a:t>
            </a:r>
            <a:r>
              <a:rPr lang="zh-TW" alt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學分者不得發修業證明書</a:t>
            </a:r>
            <a:r>
              <a:rPr lang="zh-TW" altLang="en-US" sz="2800" dirty="0" smtClean="0">
                <a:solidFill>
                  <a:srgbClr val="000000"/>
                </a:solidFill>
                <a:latin typeface="Times New Roman" pitchFamily="18" charset="0"/>
              </a:rPr>
              <a:t>。</a:t>
            </a:r>
          </a:p>
          <a:p>
            <a:pPr marL="274320" indent="-274320" fontAlgn="auto">
              <a:lnSpc>
                <a:spcPct val="90000"/>
              </a:lnSpc>
              <a:spcBef>
                <a:spcPct val="25000"/>
              </a:spcBef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zh-TW" altLang="en-US" sz="9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675" name="日期版面配置區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B7E9E7-4615-4385-8A62-6FF36DD247DC}" type="slidenum">
              <a:rPr lang="en-US" altLang="zh-TW"/>
              <a:pPr>
                <a:defRPr/>
              </a:pPr>
              <a:t>14</a:t>
            </a:fld>
            <a:endParaRPr lang="en-US" altLang="zh-TW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00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0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8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大學多元入學介紹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72445979"/>
              </p:ext>
            </p:extLst>
          </p:nvPr>
        </p:nvGraphicFramePr>
        <p:xfrm>
          <a:off x="179512" y="1556792"/>
          <a:ext cx="8712968" cy="3672408"/>
        </p:xfrm>
        <a:graphic>
          <a:graphicData uri="http://schemas.openxmlformats.org/drawingml/2006/table">
            <a:tbl>
              <a:tblPr/>
              <a:tblGrid>
                <a:gridCol w="1476774"/>
                <a:gridCol w="2879710"/>
                <a:gridCol w="2922231"/>
                <a:gridCol w="1434253"/>
              </a:tblGrid>
              <a:tr h="918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入學管道</a:t>
                      </a: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採計標準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考試內容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錄取公告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3BC"/>
                    </a:solidFill>
                  </a:tcPr>
                </a:tc>
              </a:tr>
              <a:tr h="918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繁星推甄</a:t>
                      </a: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學測成績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+</a:t>
                      </a:r>
                      <a:r>
                        <a:rPr lang="zh-TW" sz="2400" b="1" kern="1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在校成績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高一及二</a:t>
                      </a:r>
                      <a:r>
                        <a:rPr lang="zh-TW" sz="24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必修</a:t>
                      </a:r>
                      <a:r>
                        <a:rPr lang="zh-TW" altLang="en-US" sz="24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選</a:t>
                      </a:r>
                      <a:r>
                        <a:rPr lang="zh-TW" sz="24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課程</a:t>
                      </a:r>
                      <a:endParaRPr lang="zh-TW" sz="24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3</a:t>
                      </a:r>
                      <a:r>
                        <a:rPr lang="zh-TW" sz="24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月</a:t>
                      </a:r>
                      <a:endParaRPr lang="zh-TW" sz="24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8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00B05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申請入學</a:t>
                      </a: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學測成績</a:t>
                      </a:r>
                      <a:r>
                        <a:rPr lang="en-US" sz="2400" b="1" kern="1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+</a:t>
                      </a:r>
                      <a:r>
                        <a:rPr lang="zh-TW" sz="2400" b="1" kern="1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個人表現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4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高一及二必修</a:t>
                      </a:r>
                      <a:r>
                        <a:rPr lang="zh-TW" altLang="en-US" sz="24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選</a:t>
                      </a:r>
                      <a:r>
                        <a:rPr lang="zh-TW" altLang="zh-TW" sz="24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課程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5</a:t>
                      </a:r>
                      <a:r>
                        <a:rPr lang="zh-TW" sz="24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月</a:t>
                      </a:r>
                      <a:endParaRPr lang="zh-TW" sz="24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81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登記分發</a:t>
                      </a: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指考成績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高中三年必修選課程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8</a:t>
                      </a:r>
                      <a:r>
                        <a:rPr lang="zh-TW" sz="24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月</a:t>
                      </a:r>
                      <a:endParaRPr lang="zh-TW" sz="24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日期版面配置區 2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zh-TW" altLang="en-US" smtClean="0"/>
              <a:t>百齡高中 教務處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E43BE-59EB-42DB-80DF-DDCD414E0C93}" type="slidenum">
              <a:rPr lang="en-US" altLang="zh-TW"/>
              <a:pPr>
                <a:defRPr/>
              </a:pPr>
              <a:t>16</a:t>
            </a:fld>
            <a:endParaRPr lang="en-US" altLang="zh-TW"/>
          </a:p>
        </p:txBody>
      </p:sp>
      <p:sp>
        <p:nvSpPr>
          <p:cNvPr id="339972" name="Rectangle 4"/>
          <p:cNvSpPr>
            <a:spLocks noChangeArrowheads="1"/>
          </p:cNvSpPr>
          <p:nvPr/>
        </p:nvSpPr>
        <p:spPr bwMode="auto">
          <a:xfrm>
            <a:off x="1187450" y="620713"/>
            <a:ext cx="6840538" cy="515218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ctr">
              <a:lnSpc>
                <a:spcPct val="85000"/>
              </a:lnSpc>
            </a:pPr>
            <a:endParaRPr lang="en-US" altLang="zh-TW" sz="4800" b="1" dirty="0" smtClean="0"/>
          </a:p>
          <a:p>
            <a:pPr algn="ctr" fontAlgn="ctr">
              <a:lnSpc>
                <a:spcPct val="150000"/>
              </a:lnSpc>
            </a:pPr>
            <a:r>
              <a:rPr lang="zh-TW" altLang="zh-TW" sz="4800" b="1" dirty="0" smtClean="0"/>
              <a:t>提供多元舞台</a:t>
            </a:r>
            <a:endParaRPr lang="en-US" altLang="zh-TW" sz="4800" b="1" dirty="0" smtClean="0"/>
          </a:p>
          <a:p>
            <a:pPr algn="ctr" fontAlgn="ctr">
              <a:lnSpc>
                <a:spcPct val="150000"/>
              </a:lnSpc>
            </a:pPr>
            <a:r>
              <a:rPr lang="zh-TW" altLang="zh-TW" sz="4800" b="1" dirty="0" smtClean="0"/>
              <a:t>激發學生潛能</a:t>
            </a:r>
            <a:endParaRPr lang="en-US" altLang="zh-TW" sz="4800" b="1" dirty="0"/>
          </a:p>
          <a:p>
            <a:pPr algn="ctr" fontAlgn="ctr"/>
            <a:endParaRPr lang="en-US" altLang="zh-TW" sz="4800" b="1" dirty="0" smtClean="0"/>
          </a:p>
          <a:p>
            <a:pPr algn="ctr" fontAlgn="ctr"/>
            <a:r>
              <a:rPr lang="zh-TW" altLang="zh-TW" sz="4800" b="1" dirty="0" smtClean="0">
                <a:solidFill>
                  <a:srgbClr val="FF0000"/>
                </a:solidFill>
              </a:rPr>
              <a:t>成就每個百齡人</a:t>
            </a:r>
            <a:endParaRPr lang="en-US" altLang="zh-TW" sz="4800" b="1" dirty="0" smtClean="0">
              <a:solidFill>
                <a:srgbClr val="FF0000"/>
              </a:solidFill>
            </a:endParaRPr>
          </a:p>
          <a:p>
            <a:pPr algn="ctr" fontAlgn="ctr"/>
            <a:r>
              <a:rPr lang="zh-TW" altLang="zh-TW" sz="4800" b="1" dirty="0" smtClean="0">
                <a:solidFill>
                  <a:srgbClr val="FF0000"/>
                </a:solidFill>
              </a:rPr>
              <a:t>做最好的自己</a:t>
            </a:r>
            <a:endParaRPr lang="zh-TW" alt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99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9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9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tx1"/>
                </a:solidFill>
                <a:latin typeface="+mj-ea"/>
              </a:rPr>
              <a:t>當今</a:t>
            </a:r>
            <a:r>
              <a:rPr lang="zh-TW" altLang="en-US" b="1" dirty="0" smtClean="0">
                <a:solidFill>
                  <a:schemeClr val="tx1"/>
                </a:solidFill>
              </a:rPr>
              <a:t>教育現況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百齡高中 教務處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B8DDD4-3116-4622-ADB8-0D24A6E3BB1F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971550" y="2133600"/>
            <a:ext cx="728345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少子化現象，</a:t>
            </a:r>
            <a:r>
              <a:rPr kumimoji="0" lang="zh-TW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學校招生不易</a:t>
            </a:r>
            <a:r>
              <a:rPr kumimoji="0" lang="zh-TW" alt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。</a:t>
            </a:r>
            <a:endParaRPr kumimoji="0" lang="en-US" altLang="zh-TW" sz="3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273050" lvl="0" indent="-273050">
              <a:lnSpc>
                <a:spcPct val="80000"/>
              </a:lnSpc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r>
              <a:rPr kumimoji="0" lang="zh-TW" altLang="en-US" sz="3600" dirty="0" smtClean="0">
                <a:latin typeface="Times New Roman" pitchFamily="18" charset="0"/>
                <a:ea typeface="+mn-ea"/>
              </a:rPr>
              <a:t>經濟物價變，</a:t>
            </a:r>
            <a:r>
              <a:rPr kumimoji="0" lang="zh-TW" altLang="en-US" sz="3600" b="1" dirty="0" smtClean="0">
                <a:solidFill>
                  <a:srgbClr val="0000FF"/>
                </a:solidFill>
                <a:latin typeface="Times New Roman" pitchFamily="18" charset="0"/>
                <a:ea typeface="+mn-ea"/>
              </a:rPr>
              <a:t>教育經費減少</a:t>
            </a:r>
            <a:r>
              <a:rPr kumimoji="0" lang="zh-TW" altLang="en-US" sz="3600" dirty="0" smtClean="0">
                <a:latin typeface="Times New Roman" pitchFamily="18" charset="0"/>
                <a:ea typeface="+mn-ea"/>
              </a:rPr>
              <a:t>。</a:t>
            </a:r>
            <a:endParaRPr kumimoji="0" lang="en-US" altLang="zh-TW" sz="3600" dirty="0" smtClean="0">
              <a:latin typeface="Times New Roman" pitchFamily="18" charset="0"/>
              <a:ea typeface="+mn-ea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zh-TW" altLang="en-US" sz="3600" dirty="0" smtClean="0">
                <a:latin typeface="Times New Roman" pitchFamily="18" charset="0"/>
                <a:ea typeface="+mn-ea"/>
              </a:rPr>
              <a:t>學生差異大，</a:t>
            </a:r>
            <a:r>
              <a:rPr kumimoji="0" lang="zh-TW" altLang="en-US" sz="3600" b="1" dirty="0" smtClean="0">
                <a:solidFill>
                  <a:srgbClr val="0000FF"/>
                </a:solidFill>
                <a:latin typeface="Times New Roman" pitchFamily="18" charset="0"/>
                <a:ea typeface="+mn-ea"/>
              </a:rPr>
              <a:t>教學難度增加</a:t>
            </a:r>
            <a:r>
              <a:rPr kumimoji="0" lang="zh-TW" altLang="en-US" sz="3600" dirty="0" smtClean="0">
                <a:latin typeface="Times New Roman" pitchFamily="18" charset="0"/>
                <a:ea typeface="+mn-ea"/>
              </a:rPr>
              <a:t>。</a:t>
            </a:r>
            <a:endParaRPr kumimoji="0" lang="en-US" altLang="zh-TW" sz="3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zh-TW" alt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教師負擔重，</a:t>
            </a:r>
            <a:r>
              <a:rPr kumimoji="0" lang="zh-TW" altLang="en-US" sz="3600" b="1" dirty="0" smtClean="0">
                <a:solidFill>
                  <a:srgbClr val="0000FF"/>
                </a:solidFill>
                <a:latin typeface="Times New Roman" pitchFamily="18" charset="0"/>
                <a:ea typeface="+mn-ea"/>
              </a:rPr>
              <a:t>專業發展需求</a:t>
            </a:r>
            <a:r>
              <a:rPr kumimoji="0" lang="zh-TW" alt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。 </a:t>
            </a:r>
          </a:p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endParaRPr kumimoji="0" lang="en-US" altLang="zh-TW" sz="36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tx1"/>
                </a:solidFill>
                <a:latin typeface="+mj-ea"/>
              </a:rPr>
              <a:t>百齡做好的準備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百齡高中 教務處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B8DDD4-3116-4622-ADB8-0D24A6E3BB1F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971550" y="2133600"/>
            <a:ext cx="728345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zh-TW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強化學校行銷</a:t>
            </a:r>
            <a:r>
              <a:rPr kumimoji="0" lang="zh-TW" altLang="en-US" sz="36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，如發展學校特色、爭取獲獎榮譽、多元招生策略。</a:t>
            </a:r>
            <a:endParaRPr kumimoji="0" lang="en-US" altLang="zh-TW" sz="36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zh-TW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爭取專案補助</a:t>
            </a:r>
            <a:r>
              <a:rPr kumimoji="0" lang="zh-TW" alt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，如高中優質化方案、領先計畫等，增加學校經費。</a:t>
            </a:r>
            <a:endParaRPr kumimoji="0" lang="en-US" altLang="zh-TW" sz="3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tabLst/>
              <a:defRPr/>
            </a:pPr>
            <a:r>
              <a:rPr kumimoji="0" lang="zh-TW" altLang="en-US" sz="3600" b="1" dirty="0" smtClean="0">
                <a:solidFill>
                  <a:srgbClr val="0000FF"/>
                </a:solidFill>
                <a:latin typeface="Times New Roman" pitchFamily="18" charset="0"/>
                <a:ea typeface="+mn-ea"/>
              </a:rPr>
              <a:t>精進教師發展</a:t>
            </a:r>
            <a:r>
              <a:rPr kumimoji="0" lang="zh-TW" altLang="en-US" sz="3600" dirty="0" smtClean="0">
                <a:latin typeface="Times New Roman" pitchFamily="18" charset="0"/>
                <a:ea typeface="+mn-ea"/>
              </a:rPr>
              <a:t>，如特色課程設計、專業學習社群、活化教室教學。</a:t>
            </a:r>
            <a:endParaRPr kumimoji="0" lang="en-US" altLang="zh-TW" sz="36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dirty="0" smtClean="0">
                <a:solidFill>
                  <a:schemeClr val="tx1"/>
                </a:solidFill>
                <a:latin typeface="標楷體" pitchFamily="65" charset="-120"/>
              </a:rPr>
              <a:t>創新課程</a:t>
            </a:r>
            <a:r>
              <a:rPr lang="en-US" altLang="zh-TW" sz="4800" b="1" dirty="0" smtClean="0">
                <a:solidFill>
                  <a:schemeClr val="tx1"/>
                </a:solidFill>
                <a:latin typeface="標楷體" pitchFamily="65" charset="-120"/>
              </a:rPr>
              <a:t>—</a:t>
            </a:r>
            <a:r>
              <a:rPr lang="zh-TW" altLang="en-US" sz="4800" b="1" dirty="0" smtClean="0">
                <a:solidFill>
                  <a:schemeClr val="tx1"/>
                </a:solidFill>
                <a:latin typeface="標楷體" pitchFamily="65" charset="-120"/>
              </a:rPr>
              <a:t>培養多元能力</a:t>
            </a:r>
          </a:p>
        </p:txBody>
      </p:sp>
      <p:sp>
        <p:nvSpPr>
          <p:cNvPr id="17411" name="內容版面配置區 2"/>
          <p:cNvSpPr>
            <a:spLocks noGrp="1"/>
          </p:cNvSpPr>
          <p:nvPr>
            <p:ph idx="1"/>
          </p:nvPr>
        </p:nvSpPr>
        <p:spPr>
          <a:xfrm>
            <a:off x="1547664" y="2204864"/>
            <a:ext cx="7006679" cy="38227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zh-TW" altLang="en-US" sz="4000" dirty="0" smtClean="0">
                <a:latin typeface="+mn-ea"/>
              </a:rPr>
              <a:t>發展高中校本特色課程</a:t>
            </a:r>
            <a:endParaRPr lang="en-US" altLang="zh-TW" sz="4000" dirty="0" smtClean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zh-TW" altLang="en-US" sz="4000" dirty="0" smtClean="0">
                <a:latin typeface="+mn-ea"/>
              </a:rPr>
              <a:t>發展國中校本課程</a:t>
            </a:r>
            <a:endParaRPr lang="en-US" altLang="zh-TW" sz="4000" dirty="0" smtClean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zh-TW" altLang="en-US" sz="4000" dirty="0" smtClean="0">
                <a:latin typeface="+mn-ea"/>
              </a:rPr>
              <a:t>辦理學科特色課程活動</a:t>
            </a:r>
            <a:endParaRPr lang="en-US" altLang="zh-TW" sz="4000" dirty="0" smtClean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zh-TW" altLang="en-US" sz="4000" dirty="0" smtClean="0">
                <a:latin typeface="+mn-ea"/>
              </a:rPr>
              <a:t>辦理高一國英數銜接課程</a:t>
            </a:r>
            <a:endParaRPr lang="en-US" altLang="zh-TW" sz="4000" dirty="0" smtClean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altLang="zh-TW" sz="3200" dirty="0" smtClean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altLang="zh-TW" sz="3200" dirty="0" smtClean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zh-TW" altLang="en-US" sz="3200" dirty="0" smtClean="0">
              <a:latin typeface="+mn-ea"/>
            </a:endParaRPr>
          </a:p>
        </p:txBody>
      </p:sp>
      <p:sp>
        <p:nvSpPr>
          <p:cNvPr id="17412" name="日期版面配置區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206375-EEC4-4524-9B4B-B3F7E8E80359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rgbClr val="000000"/>
                </a:solidFill>
                <a:latin typeface="標楷體" pitchFamily="65" charset="-120"/>
              </a:rPr>
              <a:t>競賽活動</a:t>
            </a:r>
            <a:r>
              <a:rPr lang="en-US" altLang="zh-TW" sz="4800" b="1" dirty="0" smtClean="0">
                <a:solidFill>
                  <a:srgbClr val="000000"/>
                </a:solidFill>
                <a:latin typeface="標楷體" pitchFamily="65" charset="-120"/>
              </a:rPr>
              <a:t>-</a:t>
            </a:r>
            <a:r>
              <a:rPr lang="zh-TW" altLang="en-US" sz="4800" b="1" dirty="0" smtClean="0">
                <a:solidFill>
                  <a:srgbClr val="000000"/>
                </a:solidFill>
                <a:latin typeface="標楷體" pitchFamily="65" charset="-120"/>
              </a:rPr>
              <a:t>展現學習成果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idx="1"/>
          </p:nvPr>
        </p:nvSpPr>
        <p:spPr>
          <a:xfrm>
            <a:off x="1476375" y="2205038"/>
            <a:ext cx="7210425" cy="3600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4000" dirty="0" smtClean="0">
                <a:solidFill>
                  <a:srgbClr val="000000"/>
                </a:solidFill>
                <a:latin typeface="標楷體" pitchFamily="65" charset="-120"/>
              </a:rPr>
              <a:t>國語文競賽</a:t>
            </a:r>
          </a:p>
          <a:p>
            <a:pPr>
              <a:lnSpc>
                <a:spcPct val="90000"/>
              </a:lnSpc>
            </a:pPr>
            <a:r>
              <a:rPr lang="zh-TW" altLang="en-US" sz="4000" dirty="0" smtClean="0">
                <a:solidFill>
                  <a:srgbClr val="000000"/>
                </a:solidFill>
                <a:latin typeface="標楷體" pitchFamily="65" charset="-120"/>
              </a:rPr>
              <a:t>英語週活動</a:t>
            </a:r>
            <a:r>
              <a:rPr lang="en-US" altLang="zh-TW" sz="4000" dirty="0" smtClean="0">
                <a:solidFill>
                  <a:srgbClr val="000000"/>
                </a:solidFill>
                <a:latin typeface="標楷體" pitchFamily="65" charset="-120"/>
              </a:rPr>
              <a:t>—</a:t>
            </a:r>
            <a:r>
              <a:rPr lang="zh-TW" altLang="en-US" sz="4000" dirty="0" smtClean="0">
                <a:solidFill>
                  <a:srgbClr val="000000"/>
                </a:solidFill>
                <a:latin typeface="標楷體" pitchFamily="65" charset="-120"/>
              </a:rPr>
              <a:t>英文能力競賽</a:t>
            </a:r>
          </a:p>
          <a:p>
            <a:pPr>
              <a:lnSpc>
                <a:spcPct val="90000"/>
              </a:lnSpc>
            </a:pPr>
            <a:r>
              <a:rPr lang="zh-TW" altLang="en-US" sz="4000" dirty="0" smtClean="0">
                <a:solidFill>
                  <a:srgbClr val="000000"/>
                </a:solidFill>
                <a:latin typeface="標楷體" pitchFamily="65" charset="-120"/>
              </a:rPr>
              <a:t>科學作品展覽</a:t>
            </a:r>
            <a:endParaRPr lang="en-US" altLang="zh-TW" sz="4000" dirty="0" smtClean="0">
              <a:solidFill>
                <a:srgbClr val="000000"/>
              </a:solidFill>
              <a:latin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en-US" sz="4000" dirty="0" smtClean="0">
                <a:solidFill>
                  <a:srgbClr val="000000"/>
                </a:solidFill>
                <a:latin typeface="標楷體" pitchFamily="65" charset="-120"/>
              </a:rPr>
              <a:t>數理競賽</a:t>
            </a:r>
            <a:r>
              <a:rPr lang="en-US" altLang="zh-TW" sz="4000" dirty="0" smtClean="0">
                <a:solidFill>
                  <a:srgbClr val="000000"/>
                </a:solidFill>
                <a:latin typeface="標楷體" pitchFamily="65" charset="-120"/>
              </a:rPr>
              <a:t>(</a:t>
            </a:r>
            <a:r>
              <a:rPr lang="zh-TW" altLang="en-US" sz="4000" dirty="0" smtClean="0">
                <a:solidFill>
                  <a:srgbClr val="000000"/>
                </a:solidFill>
                <a:latin typeface="標楷體" pitchFamily="65" charset="-120"/>
              </a:rPr>
              <a:t>高中</a:t>
            </a:r>
            <a:r>
              <a:rPr lang="en-US" altLang="zh-TW" sz="4000" dirty="0" smtClean="0">
                <a:solidFill>
                  <a:srgbClr val="000000"/>
                </a:solidFill>
                <a:latin typeface="標楷體" pitchFamily="65" charset="-120"/>
              </a:rPr>
              <a:t>)</a:t>
            </a:r>
            <a:r>
              <a:rPr lang="zh-TW" altLang="en-US" sz="4000" dirty="0" smtClean="0">
                <a:solidFill>
                  <a:srgbClr val="000000"/>
                </a:solidFill>
                <a:latin typeface="標楷體" pitchFamily="65" charset="-120"/>
              </a:rPr>
              <a:t> </a:t>
            </a:r>
          </a:p>
        </p:txBody>
      </p:sp>
      <p:sp>
        <p:nvSpPr>
          <p:cNvPr id="23555" name="日期版面配置區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99DFCB-7D46-40BE-A4C4-E010B766BB0F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76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76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76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dirty="0" smtClean="0">
                <a:solidFill>
                  <a:srgbClr val="000000"/>
                </a:solidFill>
                <a:latin typeface="標楷體" pitchFamily="65" charset="-120"/>
              </a:rPr>
              <a:t>追求卓越的教學團隊</a:t>
            </a:r>
          </a:p>
        </p:txBody>
      </p:sp>
      <p:sp>
        <p:nvSpPr>
          <p:cNvPr id="397315" name="Rectangle 3"/>
          <p:cNvSpPr>
            <a:spLocks noGrp="1" noChangeArrowheads="1"/>
          </p:cNvSpPr>
          <p:nvPr>
            <p:ph idx="1"/>
          </p:nvPr>
        </p:nvSpPr>
        <p:spPr>
          <a:xfrm>
            <a:off x="971550" y="2133600"/>
            <a:ext cx="7283450" cy="40322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提升教學成效</a:t>
            </a:r>
            <a:r>
              <a:rPr lang="zh-TW" altLang="en-US" sz="3600" dirty="0" smtClean="0">
                <a:latin typeface="Times New Roman" pitchFamily="18" charset="0"/>
              </a:rPr>
              <a:t>，成就學生，實現自我。</a:t>
            </a:r>
            <a:endParaRPr lang="en-US" altLang="zh-TW" sz="36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zh-TW" altLang="en-US" sz="3600" dirty="0" smtClean="0">
                <a:latin typeface="Times New Roman" pitchFamily="18" charset="0"/>
              </a:rPr>
              <a:t>師生</a:t>
            </a:r>
            <a:r>
              <a:rPr lang="zh-TW" altLang="en-US" sz="3600" dirty="0" smtClean="0">
                <a:solidFill>
                  <a:srgbClr val="000000"/>
                </a:solidFill>
                <a:latin typeface="Times New Roman" pitchFamily="18" charset="0"/>
              </a:rPr>
              <a:t>參加校內外各項競賽</a:t>
            </a:r>
            <a:r>
              <a:rPr lang="zh-TW" alt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獲獎成果豐碩</a:t>
            </a:r>
            <a:r>
              <a:rPr lang="en-US" altLang="zh-TW" sz="3600" dirty="0" smtClean="0">
                <a:latin typeface="Times New Roman" pitchFamily="18" charset="0"/>
              </a:rPr>
              <a:t>(</a:t>
            </a:r>
            <a:r>
              <a:rPr lang="zh-TW" altLang="en-US" sz="3600" dirty="0" smtClean="0">
                <a:latin typeface="Times New Roman" pitchFamily="18" charset="0"/>
              </a:rPr>
              <a:t>手冊</a:t>
            </a:r>
            <a:r>
              <a:rPr lang="en-US" altLang="zh-TW" sz="3600" dirty="0" smtClean="0">
                <a:latin typeface="Times New Roman" pitchFamily="18" charset="0"/>
              </a:rPr>
              <a:t>P.5)</a:t>
            </a:r>
            <a:r>
              <a:rPr lang="zh-TW" altLang="en-US" sz="2400" dirty="0" smtClean="0">
                <a:solidFill>
                  <a:srgbClr val="000000"/>
                </a:solidFill>
              </a:rPr>
              <a:t>。</a:t>
            </a:r>
            <a:endParaRPr lang="en-US" altLang="zh-TW" sz="36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zh-TW" altLang="en-US" sz="3600" dirty="0" smtClean="0">
                <a:solidFill>
                  <a:srgbClr val="000000"/>
                </a:solidFill>
                <a:latin typeface="Times New Roman" pitchFamily="18" charset="0"/>
              </a:rPr>
              <a:t>擴大推動</a:t>
            </a:r>
            <a:r>
              <a:rPr lang="zh-TW" alt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以學習為者中心</a:t>
            </a:r>
            <a:r>
              <a:rPr lang="zh-TW" altLang="en-US" sz="3600" dirty="0" smtClean="0">
                <a:solidFill>
                  <a:srgbClr val="000000"/>
                </a:solidFill>
                <a:latin typeface="Times New Roman" pitchFamily="18" charset="0"/>
              </a:rPr>
              <a:t>的教學變革。 </a:t>
            </a:r>
          </a:p>
          <a:p>
            <a:pPr>
              <a:lnSpc>
                <a:spcPct val="80000"/>
              </a:lnSpc>
            </a:pPr>
            <a:endParaRPr lang="en-US" altLang="zh-TW" sz="3600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387" name="日期版面配置區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E2C9FA-1F41-4590-B876-2757413C17DB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7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7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97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3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dirty="0" smtClean="0">
                <a:solidFill>
                  <a:schemeClr val="tx1"/>
                </a:solidFill>
                <a:latin typeface="標楷體" pitchFamily="65" charset="-120"/>
              </a:rPr>
              <a:t>教師持續成長及精進</a:t>
            </a:r>
          </a:p>
        </p:txBody>
      </p:sp>
      <p:sp>
        <p:nvSpPr>
          <p:cNvPr id="20483" name="內容版面配置區 2"/>
          <p:cNvSpPr>
            <a:spLocks noGrp="1"/>
          </p:cNvSpPr>
          <p:nvPr>
            <p:ph idx="1"/>
          </p:nvPr>
        </p:nvSpPr>
        <p:spPr>
          <a:xfrm>
            <a:off x="457200" y="2205038"/>
            <a:ext cx="8229600" cy="4119562"/>
          </a:xfrm>
        </p:spPr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zh-TW" altLang="en-US" sz="3000" dirty="0" smtClean="0">
                <a:latin typeface="+mn-ea"/>
              </a:rPr>
              <a:t>推動高國中各領域</a:t>
            </a:r>
            <a:r>
              <a:rPr lang="zh-TW" altLang="en-US" sz="3000" b="1" dirty="0" smtClean="0">
                <a:solidFill>
                  <a:srgbClr val="FF0000"/>
                </a:solidFill>
                <a:latin typeface="+mn-ea"/>
              </a:rPr>
              <a:t>教師專業學習社群</a:t>
            </a:r>
            <a:r>
              <a:rPr lang="en-US" altLang="zh-TW" sz="3000" dirty="0" smtClean="0">
                <a:latin typeface="+mn-ea"/>
              </a:rPr>
              <a:t>(PLC)</a:t>
            </a:r>
            <a:r>
              <a:rPr lang="zh-TW" altLang="en-US" sz="3000" dirty="0" smtClean="0">
                <a:latin typeface="+mn-ea"/>
              </a:rPr>
              <a:t>：</a:t>
            </a:r>
            <a:endParaRPr lang="en-US" altLang="zh-TW" sz="3000" dirty="0" smtClean="0">
              <a:latin typeface="+mn-ea"/>
            </a:endParaRPr>
          </a:p>
          <a:p>
            <a:pPr indent="-7938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zh-TW" altLang="en-US" sz="3000" dirty="0" smtClean="0">
                <a:latin typeface="+mn-ea"/>
              </a:rPr>
              <a:t>促進共同備課及專業對話</a:t>
            </a:r>
            <a:endParaRPr lang="en-US" altLang="zh-TW" sz="3000" dirty="0" smtClean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zh-TW" altLang="en-US" sz="3000" dirty="0" smtClean="0">
                <a:latin typeface="+mn-ea"/>
              </a:rPr>
              <a:t>推動</a:t>
            </a:r>
            <a:r>
              <a:rPr lang="zh-TW" altLang="en-US" sz="3000" b="1" dirty="0" smtClean="0">
                <a:solidFill>
                  <a:srgbClr val="FF0000"/>
                </a:solidFill>
                <a:latin typeface="+mn-ea"/>
              </a:rPr>
              <a:t>教師專業發展評鑑</a:t>
            </a:r>
            <a:r>
              <a:rPr lang="zh-TW" altLang="en-US" sz="3000" dirty="0" smtClean="0">
                <a:latin typeface="+mn-ea"/>
              </a:rPr>
              <a:t>：</a:t>
            </a:r>
            <a:endParaRPr lang="en-US" altLang="zh-TW" sz="3000" dirty="0" smtClean="0">
              <a:latin typeface="+mn-ea"/>
            </a:endParaRPr>
          </a:p>
          <a:p>
            <a:pPr indent="-7938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zh-TW" altLang="zh-TW" sz="3000" dirty="0" smtClean="0">
                <a:latin typeface="+mn-ea"/>
              </a:rPr>
              <a:t>初階通過人數</a:t>
            </a:r>
            <a:r>
              <a:rPr lang="en-US" altLang="zh-TW" sz="3000" dirty="0" smtClean="0">
                <a:latin typeface="+mn-ea"/>
              </a:rPr>
              <a:t>110</a:t>
            </a:r>
            <a:r>
              <a:rPr lang="zh-TW" altLang="zh-TW" sz="3000" dirty="0" smtClean="0">
                <a:latin typeface="+mn-ea"/>
              </a:rPr>
              <a:t>位</a:t>
            </a:r>
            <a:r>
              <a:rPr lang="en-US" altLang="zh-TW" sz="3000" smtClean="0">
                <a:latin typeface="+mn-ea"/>
              </a:rPr>
              <a:t>,6</a:t>
            </a:r>
            <a:r>
              <a:rPr lang="zh-TW" altLang="zh-TW" sz="3000" smtClean="0">
                <a:latin typeface="+mn-ea"/>
              </a:rPr>
              <a:t>位</a:t>
            </a:r>
            <a:r>
              <a:rPr lang="zh-TW" altLang="zh-TW" sz="3000" dirty="0" smtClean="0">
                <a:latin typeface="+mn-ea"/>
              </a:rPr>
              <a:t>教師取得進階評鑑認證證書</a:t>
            </a:r>
            <a:r>
              <a:rPr lang="zh-TW" altLang="en-US" sz="3000" dirty="0" smtClean="0">
                <a:latin typeface="+mn-ea"/>
              </a:rPr>
              <a:t>。</a:t>
            </a:r>
            <a:endParaRPr lang="en-US" altLang="zh-TW" sz="3000" dirty="0" smtClean="0">
              <a:latin typeface="+mn-ea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zh-TW" altLang="en-US" sz="3000" dirty="0" smtClean="0">
                <a:latin typeface="+mn-ea"/>
              </a:rPr>
              <a:t>辦理各項</a:t>
            </a:r>
            <a:r>
              <a:rPr lang="zh-TW" altLang="en-US" sz="3000" b="1" dirty="0" smtClean="0">
                <a:solidFill>
                  <a:srgbClr val="FF0000"/>
                </a:solidFill>
                <a:latin typeface="+mn-ea"/>
              </a:rPr>
              <a:t>教師專業成長研習</a:t>
            </a:r>
            <a:r>
              <a:rPr lang="zh-TW" altLang="en-US" sz="3000" dirty="0" smtClean="0">
                <a:latin typeface="+mn-ea"/>
              </a:rPr>
              <a:t>活動：</a:t>
            </a:r>
            <a:endParaRPr lang="en-US" altLang="zh-TW" sz="3000" dirty="0" smtClean="0">
              <a:latin typeface="+mn-ea"/>
            </a:endParaRPr>
          </a:p>
          <a:p>
            <a:pPr indent="-7938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altLang="zh-TW" sz="3000" dirty="0" smtClean="0">
                <a:latin typeface="+mn-ea"/>
              </a:rPr>
              <a:t>102</a:t>
            </a:r>
            <a:r>
              <a:rPr lang="zh-TW" altLang="en-US" sz="3000" dirty="0" smtClean="0">
                <a:latin typeface="+mn-ea"/>
              </a:rPr>
              <a:t>學年度全體</a:t>
            </a:r>
            <a:r>
              <a:rPr lang="en-US" altLang="zh-TW" sz="3000" dirty="0" smtClean="0">
                <a:latin typeface="+mn-ea"/>
              </a:rPr>
              <a:t>162</a:t>
            </a:r>
            <a:r>
              <a:rPr lang="zh-TW" altLang="en-US" sz="3000" dirty="0" smtClean="0">
                <a:latin typeface="+mn-ea"/>
              </a:rPr>
              <a:t>位教師參與教師專業成長研習達</a:t>
            </a:r>
            <a:r>
              <a:rPr lang="en-US" altLang="zh-TW" sz="3000" dirty="0" smtClean="0">
                <a:latin typeface="+mn-ea"/>
              </a:rPr>
              <a:t>10331</a:t>
            </a:r>
            <a:r>
              <a:rPr lang="zh-TW" altLang="en-US" sz="3000" dirty="0" smtClean="0">
                <a:latin typeface="+mn-ea"/>
              </a:rPr>
              <a:t>小時，平均每位達</a:t>
            </a:r>
            <a:r>
              <a:rPr lang="en-US" altLang="zh-TW" sz="3000" b="1" dirty="0" smtClean="0">
                <a:solidFill>
                  <a:srgbClr val="FF0000"/>
                </a:solidFill>
                <a:latin typeface="+mn-ea"/>
              </a:rPr>
              <a:t>63</a:t>
            </a:r>
            <a:r>
              <a:rPr lang="zh-TW" altLang="en-US" sz="3000" dirty="0" smtClean="0">
                <a:latin typeface="+mn-ea"/>
              </a:rPr>
              <a:t>小時。</a:t>
            </a:r>
          </a:p>
        </p:txBody>
      </p:sp>
      <p:sp>
        <p:nvSpPr>
          <p:cNvPr id="20484" name="日期版面配置區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204E0-A620-4018-800B-659FBEC8295B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dirty="0" smtClean="0">
                <a:solidFill>
                  <a:srgbClr val="000000"/>
                </a:solidFill>
              </a:rPr>
              <a:t>升學輔導作法</a:t>
            </a:r>
            <a:r>
              <a:rPr lang="en-US" altLang="zh-TW" b="1" dirty="0" smtClean="0">
                <a:solidFill>
                  <a:srgbClr val="000000"/>
                </a:solidFill>
              </a:rPr>
              <a:t>-</a:t>
            </a:r>
            <a:r>
              <a:rPr lang="zh-TW" altLang="en-US" b="1" dirty="0" smtClean="0">
                <a:solidFill>
                  <a:srgbClr val="000000"/>
                </a:solidFill>
              </a:rPr>
              <a:t>提升學習成果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2133600"/>
            <a:ext cx="7561262" cy="3922713"/>
          </a:xfrm>
        </p:spPr>
        <p:txBody>
          <a:bodyPr>
            <a:normAutofit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zh-TW" altLang="en-US" sz="3600" b="1" dirty="0" smtClean="0">
                <a:solidFill>
                  <a:srgbClr val="FF3300"/>
                </a:solidFill>
                <a:latin typeface="標楷體" pitchFamily="65" charset="-120"/>
              </a:rPr>
              <a:t>第八節</a:t>
            </a:r>
            <a:r>
              <a:rPr lang="zh-TW" altLang="en-US" sz="3600" dirty="0" smtClean="0">
                <a:latin typeface="標楷體" pitchFamily="65" charset="-120"/>
              </a:rPr>
              <a:t>課業輔導</a:t>
            </a:r>
            <a:endParaRPr lang="en-US" altLang="zh-TW" sz="3600" dirty="0" smtClean="0">
              <a:latin typeface="標楷體" pitchFamily="65" charset="-120"/>
            </a:endParaRP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zh-TW" altLang="en-US" sz="3600" dirty="0" smtClean="0"/>
              <a:t>五樓會議室</a:t>
            </a:r>
            <a:r>
              <a:rPr lang="zh-TW" altLang="en-US" sz="3600" b="1" dirty="0" smtClean="0">
                <a:solidFill>
                  <a:srgbClr val="FF3300"/>
                </a:solidFill>
                <a:latin typeface="+mn-ea"/>
              </a:rPr>
              <a:t>集中晚自習</a:t>
            </a:r>
            <a:r>
              <a:rPr lang="en-US" altLang="zh-TW" dirty="0" smtClean="0">
                <a:latin typeface="+mn-ea"/>
              </a:rPr>
              <a:t>(18</a:t>
            </a:r>
            <a:r>
              <a:rPr lang="zh-TW" altLang="en-US" dirty="0" smtClean="0">
                <a:latin typeface="+mn-ea"/>
              </a:rPr>
              <a:t>：</a:t>
            </a:r>
            <a:r>
              <a:rPr lang="en-US" altLang="zh-TW" dirty="0" smtClean="0">
                <a:latin typeface="+mn-ea"/>
              </a:rPr>
              <a:t>20~21</a:t>
            </a:r>
            <a:r>
              <a:rPr lang="zh-TW" altLang="en-US" dirty="0" smtClean="0">
                <a:latin typeface="+mn-ea"/>
              </a:rPr>
              <a:t>：</a:t>
            </a:r>
            <a:r>
              <a:rPr lang="en-US" altLang="zh-TW" dirty="0" smtClean="0">
                <a:latin typeface="+mn-ea"/>
              </a:rPr>
              <a:t>30)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zh-TW" altLang="en-US" sz="3600" dirty="0" smtClean="0">
                <a:latin typeface="標楷體" pitchFamily="65" charset="-120"/>
              </a:rPr>
              <a:t>暑期課業輔導</a:t>
            </a:r>
            <a:endParaRPr lang="zh-TW" altLang="en-US" sz="3600" dirty="0" smtClean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zh-TW" altLang="en-US" sz="3600" dirty="0" smtClean="0"/>
              <a:t>定期模擬考試</a:t>
            </a:r>
            <a:endParaRPr lang="en-US" altLang="zh-TW" sz="3600" dirty="0" smtClean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zh-TW" altLang="en-US" sz="3600" dirty="0" smtClean="0"/>
              <a:t>升學輔導會議</a:t>
            </a:r>
            <a:endParaRPr lang="en-US" altLang="zh-TW" sz="3600" dirty="0" smtClean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zh-TW" altLang="en-US" sz="3600" dirty="0" smtClean="0"/>
              <a:t>高一升高二適性選組說明會</a:t>
            </a:r>
            <a:endParaRPr lang="en-US" altLang="zh-TW" sz="3600" dirty="0" smtClean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zh-TW" altLang="en-US" sz="3600" dirty="0" smtClean="0"/>
              <a:t>多元入學說明會</a:t>
            </a:r>
            <a:endParaRPr lang="en-US" altLang="zh-TW" sz="3600" dirty="0" smtClean="0"/>
          </a:p>
        </p:txBody>
      </p:sp>
      <p:sp>
        <p:nvSpPr>
          <p:cNvPr id="29699" name="日期版面配置區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zh-TW" altLang="en-US"/>
              <a:t>百齡高中 教務處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AF357E-2488-4683-98E5-CBF8B313A854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6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6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6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6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6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6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61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61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61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361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8840"/>
            <a:ext cx="4139951" cy="427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dirty="0" smtClean="0">
                <a:solidFill>
                  <a:schemeClr val="tx1"/>
                </a:solidFill>
                <a:latin typeface="+mn-ea"/>
              </a:rPr>
              <a:t>集中晚自習管理系統</a:t>
            </a:r>
            <a:endParaRPr lang="zh-TW" altLang="en-US" sz="4800" dirty="0">
              <a:solidFill>
                <a:schemeClr val="tx1"/>
              </a:solidFill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 smtClean="0"/>
              <a:t>百齡高中 教務處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B8DDD4-3116-4622-ADB8-0D24A6E3BB1F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pic>
        <p:nvPicPr>
          <p:cNvPr id="6" name="內容版面配置區 5" descr="2-4-二-(二)-5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3370" r="4359" b="7983"/>
          <a:stretch/>
        </p:blipFill>
        <p:spPr bwMode="auto">
          <a:xfrm>
            <a:off x="4283968" y="1916832"/>
            <a:ext cx="4429638" cy="43894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4" cstate="print"/>
          <a:srcRect l="79359" t="39984" r="7014" b="40501"/>
          <a:stretch>
            <a:fillRect/>
          </a:stretch>
        </p:blipFill>
        <p:spPr bwMode="auto">
          <a:xfrm>
            <a:off x="971600" y="3212976"/>
            <a:ext cx="1944216" cy="20882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向左箭號 8"/>
          <p:cNvSpPr/>
          <p:nvPr/>
        </p:nvSpPr>
        <p:spPr>
          <a:xfrm>
            <a:off x="3491880" y="4581128"/>
            <a:ext cx="863533" cy="43261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新細明體"/>
        <a:cs typeface=""/>
      </a:majorFont>
      <a:minorFont>
        <a:latin typeface="Verdan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ctr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標楷體" pitchFamily="65" charset="-12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ctr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標楷體" pitchFamily="65" charset="-120"/>
            <a:ea typeface="標楷體" pitchFamily="65" charset="-120"/>
          </a:defRPr>
        </a:defPPr>
      </a:lstStyle>
    </a:lnDef>
  </a:objectDefaults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宣紙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流線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流線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7888</TotalTime>
  <Words>689</Words>
  <Application>Microsoft Office PowerPoint</Application>
  <PresentationFormat>如螢幕大小 (4:3)</PresentationFormat>
  <Paragraphs>144</Paragraphs>
  <Slides>16</Slides>
  <Notes>10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16</vt:i4>
      </vt:variant>
    </vt:vector>
  </HeadingPairs>
  <TitlesOfParts>
    <vt:vector size="18" baseType="lpstr">
      <vt:lpstr>Balloons</vt:lpstr>
      <vt:lpstr>流線</vt:lpstr>
      <vt:lpstr>  </vt:lpstr>
      <vt:lpstr>當今教育現況</vt:lpstr>
      <vt:lpstr>百齡做好的準備</vt:lpstr>
      <vt:lpstr>創新課程—培養多元能力</vt:lpstr>
      <vt:lpstr>競賽活動-展現學習成果</vt:lpstr>
      <vt:lpstr>追求卓越的教學團隊</vt:lpstr>
      <vt:lpstr>教師持續成長及精進</vt:lpstr>
      <vt:lpstr>升學輔導作法-提升學習成果</vt:lpstr>
      <vt:lpstr>集中晚自習管理系統</vt:lpstr>
      <vt:lpstr>投影片 10</vt:lpstr>
      <vt:lpstr>學生學習成績評量</vt:lpstr>
      <vt:lpstr>國中畢業條件(手冊P.18)</vt:lpstr>
      <vt:lpstr>國中升學管道</vt:lpstr>
      <vt:lpstr>高中畢業條件(手冊P.10及13)</vt:lpstr>
      <vt:lpstr>大學多元入學介紹</vt:lpstr>
      <vt:lpstr>投影片 16</vt:lpstr>
    </vt:vector>
  </TitlesOfParts>
  <Company>MOE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moecc</dc:creator>
  <cp:lastModifiedBy>1811</cp:lastModifiedBy>
  <cp:revision>424</cp:revision>
  <dcterms:created xsi:type="dcterms:W3CDTF">2004-01-19T06:12:53Z</dcterms:created>
  <dcterms:modified xsi:type="dcterms:W3CDTF">2014-09-12T23:06:07Z</dcterms:modified>
</cp:coreProperties>
</file>